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8" r:id="rId3"/>
    <p:sldId id="259" r:id="rId4"/>
    <p:sldId id="260" r:id="rId5"/>
    <p:sldId id="262" r:id="rId6"/>
    <p:sldId id="263" r:id="rId7"/>
    <p:sldId id="267" r:id="rId8"/>
    <p:sldId id="265" r:id="rId9"/>
    <p:sldId id="266" r:id="rId10"/>
    <p:sldId id="268" r:id="rId11"/>
    <p:sldId id="269" r:id="rId12"/>
    <p:sldId id="275" r:id="rId13"/>
    <p:sldId id="270" r:id="rId14"/>
    <p:sldId id="271" r:id="rId15"/>
    <p:sldId id="274" r:id="rId16"/>
    <p:sldId id="272" r:id="rId17"/>
    <p:sldId id="273" r:id="rId18"/>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BF62A-37CA-49C6-8DF0-F8AEEC8D8588}" type="datetimeFigureOut">
              <a:rPr lang="hr-HR" smtClean="0"/>
              <a:t>10.5.2021.</a:t>
            </a:fld>
            <a:endParaRPr lang="hr-HR"/>
          </a:p>
        </p:txBody>
      </p:sp>
      <p:sp>
        <p:nvSpPr>
          <p:cNvPr id="4" name="Rezervirano mjesto slike slajd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47BD1-9AFD-413E-A945-C6A6253B6C20}" type="slidenum">
              <a:rPr lang="hr-HR" smtClean="0"/>
              <a:t>‹#›</a:t>
            </a:fld>
            <a:endParaRPr lang="hr-HR"/>
          </a:p>
        </p:txBody>
      </p:sp>
    </p:spTree>
    <p:extLst>
      <p:ext uri="{BB962C8B-B14F-4D97-AF65-F5344CB8AC3E}">
        <p14:creationId xmlns:p14="http://schemas.microsoft.com/office/powerpoint/2010/main" val="2802315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vi-VN" altLang="sr-Latn-RS" smtClean="0"/>
              <a:t>Zemljina kora i gornji dio plašta čine povezanu cjelinu zvanu litosfera. Međutim, litosfera nije cjelovita Zemljina ljuska, nego je razlomljena na desetak golemih litosfernih ploča. Potiskivane snažnim strujanjima užarene magme, litosferne se ploče vrlo polagano gibaju. Pritom se negdje razmiču, negdje približavaju i sudaraju, a negdje smiču jedna uz drugu. </a:t>
            </a:r>
            <a:endParaRPr lang="hr-HR" altLang="sr-Latn-RS" smtClean="0"/>
          </a:p>
          <a:p>
            <a:pPr>
              <a:spcBef>
                <a:spcPct val="0"/>
              </a:spcBef>
            </a:pPr>
            <a:endParaRPr lang="hr-HR" altLang="sr-Latn-R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2DF90F27-8485-44BE-98DD-3A93939C5311}" type="slidenum">
              <a:rPr lang="hr-HR" altLang="sr-Latn-RS"/>
              <a:pPr/>
              <a:t>2</a:t>
            </a:fld>
            <a:endParaRPr lang="hr-HR" altLang="sr-Latn-RS"/>
          </a:p>
        </p:txBody>
      </p:sp>
    </p:spTree>
    <p:extLst>
      <p:ext uri="{BB962C8B-B14F-4D97-AF65-F5344CB8AC3E}">
        <p14:creationId xmlns:p14="http://schemas.microsoft.com/office/powerpoint/2010/main" val="9590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hr-HR" altLang="sr-Latn-RS" smtClean="0"/>
              <a:t>Za život ljudi najvažnije su plodne nizine. One su u aziji žarište naseljenosti i pripadaju najgušće naseljenim područjima svijeta. Između Arabije i Deakana te mladih planina nastale su potoline koje su ispunjene golemim kolčinama riječnih nanosa što su ih moćne rijeke donijele s visokoga gorja. Tako su nastale vrlo plodne nizine.</a:t>
            </a:r>
          </a:p>
          <a:p>
            <a:pPr>
              <a:spcBef>
                <a:spcPct val="0"/>
              </a:spcBef>
            </a:pPr>
            <a:r>
              <a:rPr lang="hr-HR" altLang="sr-Latn-RS" smtClean="0"/>
              <a:t>Na jugozapadu i jugu Azije to su Mezopotamija uz rijeke Eufrat i Tigris, Punjab iu Ind, Hindustan uz Genges, Asam uz Brahmaputru te Bengal u njihovoj zajedničkoj delti.</a:t>
            </a:r>
          </a:p>
          <a:p>
            <a:pPr>
              <a:spcBef>
                <a:spcPct val="0"/>
              </a:spcBef>
            </a:pPr>
            <a:r>
              <a:rPr lang="hr-HR" altLang="sr-Latn-RS" smtClean="0"/>
              <a:t>Među plodnim nizinama u Aziji najveća je Velika kineska nizina uz donje tokove rijeka Huang He i Chang jang. </a:t>
            </a:r>
          </a:p>
          <a:p>
            <a:pPr>
              <a:spcBef>
                <a:spcPct val="0"/>
              </a:spcBef>
            </a:pPr>
            <a:r>
              <a:rPr lang="hr-HR" altLang="sr-Latn-RS" smtClean="0"/>
              <a:t>U unutrašnjosti Azije mnogo je sušnih nizina, pa i bezvodnih pustinja. Među njima se veličinom i važnošću ističu Turanska nizina, u kojoj poljodjelstvo ovisi o natapanju iz rijeka Sir Darja i Amu Darja. </a:t>
            </a:r>
          </a:p>
          <a:p>
            <a:pPr>
              <a:spcBef>
                <a:spcPct val="0"/>
              </a:spcBef>
            </a:pPr>
            <a:r>
              <a:rPr lang="hr-HR" altLang="sr-Latn-RS" smtClean="0"/>
              <a:t>Najveća azijska nizian je Zapadnosibirska nizina, smještena između Urala i rijeke Jenisej. Zbog sibirskog hladnog podneblja, tlo je u većem dijelu godine smrznuto, a odmrzne se samo za kratka ljeta. Uz to, nizina je izrazito zaravnjena, pa je velikim dijelom močvarna. To su razlozi da je gotovo nenaseljena.</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3BAD7FB-D430-494D-892D-C7677666360D}" type="slidenum">
              <a:rPr lang="hr-HR" altLang="sr-Latn-RS"/>
              <a:pPr/>
              <a:t>11</a:t>
            </a:fld>
            <a:endParaRPr lang="hr-HR" altLang="sr-Latn-RS"/>
          </a:p>
        </p:txBody>
      </p:sp>
    </p:spTree>
    <p:extLst>
      <p:ext uri="{BB962C8B-B14F-4D97-AF65-F5344CB8AC3E}">
        <p14:creationId xmlns:p14="http://schemas.microsoft.com/office/powerpoint/2010/main" val="923687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hr-HR" altLang="sr-Latn-RS" smtClean="0"/>
              <a:t>Azijsko priobalje i otočja u Tihom oceanu tektonski su nemirna područja. Najveći dio Azije pripada litosfernoj Euroazijskoj ploči, a na njezinu istočnu rubu pod nju se podvlače litosferna Tihooceanska i Filipinska ploča. </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ED9E19F5-B0C1-4B20-89B3-5AF9F387C8BA}" type="slidenum">
              <a:rPr lang="hr-HR" altLang="sr-Latn-RS"/>
              <a:pPr/>
              <a:t>14</a:t>
            </a:fld>
            <a:endParaRPr lang="hr-HR" altLang="sr-Latn-RS"/>
          </a:p>
        </p:txBody>
      </p:sp>
    </p:spTree>
    <p:extLst>
      <p:ext uri="{BB962C8B-B14F-4D97-AF65-F5344CB8AC3E}">
        <p14:creationId xmlns:p14="http://schemas.microsoft.com/office/powerpoint/2010/main" val="2160540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hr-HR" altLang="sr-Latn-RS" smtClean="0"/>
              <a:t>Na mjestima podvlačenja nastaju dubokomorski jarci. To podvlačenje uzrokuje brojne i jake potrese i vulkanske pojave. </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6248D816-0030-4902-832D-EA73F260D2DB}" type="slidenum">
              <a:rPr lang="hr-HR" altLang="sr-Latn-RS"/>
              <a:pPr/>
              <a:t>15</a:t>
            </a:fld>
            <a:endParaRPr lang="hr-HR" altLang="sr-Latn-RS"/>
          </a:p>
        </p:txBody>
      </p:sp>
    </p:spTree>
    <p:extLst>
      <p:ext uri="{BB962C8B-B14F-4D97-AF65-F5344CB8AC3E}">
        <p14:creationId xmlns:p14="http://schemas.microsoft.com/office/powerpoint/2010/main" val="1623213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r-HR" altLang="sr-Latn-RS" smtClean="0"/>
              <a:t>*seizmograf naručen s piktoteke, zamijeniti</a:t>
            </a:r>
          </a:p>
          <a:p>
            <a:pPr eaLnBrk="1" hangingPunct="1">
              <a:spcBef>
                <a:spcPct val="0"/>
              </a:spcBef>
            </a:pPr>
            <a:r>
              <a:rPr lang="hr-HR" altLang="sr-Latn-RS" smtClean="0"/>
              <a:t>*karta preuzeta s interneta</a:t>
            </a:r>
          </a:p>
          <a:p>
            <a:pPr eaLnBrk="1" hangingPunct="1">
              <a:spcBef>
                <a:spcPct val="0"/>
              </a:spcBef>
            </a:pPr>
            <a:endParaRPr lang="hr-HR" altLang="sr-Latn-RS" smtClean="0"/>
          </a:p>
          <a:p>
            <a:pPr eaLnBrk="1" hangingPunct="1">
              <a:spcBef>
                <a:spcPct val="0"/>
              </a:spcBef>
            </a:pPr>
            <a:endParaRPr lang="hr-HR" altLang="sr-Latn-RS" smtClean="0"/>
          </a:p>
          <a:p>
            <a:pPr eaLnBrk="1" hangingPunct="1">
              <a:spcBef>
                <a:spcPct val="0"/>
              </a:spcBef>
            </a:pPr>
            <a:r>
              <a:rPr lang="hr-HR" altLang="sr-Latn-RS" smtClean="0"/>
              <a:t>Tihooceanski rubni prostor nazziva se slikovito pacifički vatreni prsten. Azijska tihooceanska obala dio je pacifičkog vatrenog prstena.</a:t>
            </a:r>
          </a:p>
          <a:p>
            <a:pPr eaLnBrk="1" hangingPunct="1">
              <a:spcBef>
                <a:spcPct val="0"/>
              </a:spcBef>
            </a:pPr>
            <a:r>
              <a:rPr lang="hr-HR" altLang="sr-Latn-RS" b="1" smtClean="0"/>
              <a:t>Pacifički vatreni prsten – područje djelovanja vulkana i potresa na rubovima Tihog oceana.</a:t>
            </a:r>
          </a:p>
          <a:p>
            <a:pPr eaLnBrk="1" hangingPunct="1">
              <a:spcBef>
                <a:spcPct val="0"/>
              </a:spcBef>
            </a:pPr>
            <a:r>
              <a:rPr lang="hr-HR" altLang="sr-Latn-RS" smtClean="0"/>
              <a:t>Posljedice potresa često mogu biti katastrofalne. Ipak, većinu potresa ljudi ne osjete, a ostali su uglavnom slabi i ne uzrokuju velike štete i stradavanje ljudi. Potrese bilježe posebni uređaju koji se nazivaju </a:t>
            </a:r>
            <a:r>
              <a:rPr lang="hr-HR" altLang="sr-Latn-RS" b="1" smtClean="0"/>
              <a:t>seizmografi. </a:t>
            </a:r>
            <a:r>
              <a:rPr lang="hr-HR" altLang="sr-Latn-RS" smtClean="0"/>
              <a:t>Znanost koja se bavi potresima zove se </a:t>
            </a:r>
            <a:r>
              <a:rPr lang="hr-HR" altLang="sr-Latn-RS" b="1" smtClean="0"/>
              <a:t>seizmologija. </a:t>
            </a:r>
            <a:r>
              <a:rPr lang="hr-HR" altLang="sr-Latn-RS" smtClean="0"/>
              <a:t>Unatoč razvoju znanosti, potresi se ni danas ne mogu predvidjeti.</a:t>
            </a:r>
          </a:p>
        </p:txBody>
      </p:sp>
      <p:sp>
        <p:nvSpPr>
          <p:cNvPr id="512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A68B5BD-8198-41BE-A89B-679A7EDE6125}" type="slidenum">
              <a:rPr lang="hr-HR" altLang="sr-Latn-RS">
                <a:latin typeface="Calibri" panose="020F0502020204030204" pitchFamily="34" charset="0"/>
              </a:rPr>
              <a:pPr eaLnBrk="1" hangingPunct="1"/>
              <a:t>16</a:t>
            </a:fld>
            <a:endParaRPr lang="hr-HR" altLang="sr-Latn-RS">
              <a:latin typeface="Calibri" panose="020F0502020204030204" pitchFamily="34" charset="0"/>
            </a:endParaRPr>
          </a:p>
        </p:txBody>
      </p:sp>
    </p:spTree>
    <p:extLst>
      <p:ext uri="{BB962C8B-B14F-4D97-AF65-F5344CB8AC3E}">
        <p14:creationId xmlns:p14="http://schemas.microsoft.com/office/powerpoint/2010/main" val="1937948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r-HR" altLang="sr-Latn-RS" smtClean="0"/>
              <a:t>Mlada ulančana gorja – posljedica sudara litosfernih ploča</a:t>
            </a:r>
            <a:br>
              <a:rPr lang="hr-HR" altLang="sr-Latn-RS" smtClean="0"/>
            </a:br>
            <a:r>
              <a:rPr lang="hr-HR" altLang="sr-Latn-RS" smtClean="0">
                <a:sym typeface="Wingdings" panose="05000000000000000000" pitchFamily="2" charset="2"/>
              </a:rPr>
              <a:t> najviše planine i najprostranije visoravni na Zemlji</a:t>
            </a:r>
          </a:p>
          <a:p>
            <a:pPr eaLnBrk="1" hangingPunct="1">
              <a:spcBef>
                <a:spcPct val="0"/>
              </a:spcBef>
            </a:pPr>
            <a:r>
              <a:rPr lang="hr-HR" altLang="sr-Latn-RS" smtClean="0">
                <a:sym typeface="Wingdings" panose="05000000000000000000" pitchFamily="2" charset="2"/>
              </a:rPr>
              <a:t> Himalaja – najviša planina na svijetu</a:t>
            </a:r>
            <a:endParaRPr lang="hr-HR" altLang="sr-Latn-RS" smtClean="0"/>
          </a:p>
          <a:p>
            <a:pPr eaLnBrk="1" hangingPunct="1">
              <a:spcBef>
                <a:spcPct val="0"/>
              </a:spcBef>
            </a:pPr>
            <a:r>
              <a:rPr lang="hr-HR" altLang="sr-Latn-RS" smtClean="0"/>
              <a:t>Pružaju se od Sredozemnog mora do Malajskog poluotoka</a:t>
            </a:r>
          </a:p>
          <a:p>
            <a:pPr eaLnBrk="1" hangingPunct="1">
              <a:spcBef>
                <a:spcPct val="0"/>
              </a:spcBef>
            </a:pPr>
            <a:endParaRPr lang="hr-HR" altLang="sr-Latn-RS" smtClean="0"/>
          </a:p>
          <a:p>
            <a:pPr eaLnBrk="1" hangingPunct="1">
              <a:spcBef>
                <a:spcPct val="0"/>
              </a:spcBef>
            </a:pPr>
            <a:endParaRPr lang="hr-HR" altLang="sr-Latn-RS" smtClean="0"/>
          </a:p>
          <a:p>
            <a:pPr eaLnBrk="1" hangingPunct="1">
              <a:spcBef>
                <a:spcPct val="0"/>
              </a:spcBef>
            </a:pPr>
            <a:endParaRPr lang="hr-HR" altLang="sr-Latn-RS" smtClean="0"/>
          </a:p>
        </p:txBody>
      </p:sp>
      <p:sp>
        <p:nvSpPr>
          <p:cNvPr id="419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40D8233-4B12-4DE3-A61E-109618951493}" type="slidenum">
              <a:rPr lang="hr-HR" altLang="sr-Latn-RS">
                <a:latin typeface="Calibri" panose="020F0502020204030204" pitchFamily="34" charset="0"/>
              </a:rPr>
              <a:pPr eaLnBrk="1" hangingPunct="1"/>
              <a:t>3</a:t>
            </a:fld>
            <a:endParaRPr lang="hr-HR" altLang="sr-Latn-RS">
              <a:latin typeface="Calibri" panose="020F0502020204030204" pitchFamily="34" charset="0"/>
            </a:endParaRPr>
          </a:p>
        </p:txBody>
      </p:sp>
    </p:spTree>
    <p:extLst>
      <p:ext uri="{BB962C8B-B14F-4D97-AF65-F5344CB8AC3E}">
        <p14:creationId xmlns:p14="http://schemas.microsoft.com/office/powerpoint/2010/main" val="2216162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r-HR" altLang="sr-Latn-RS" smtClean="0"/>
              <a:t>Azijsko priobalje i otočja u Tihom oceanu tektonski su nemirna područja. Najveći dio Azije pripada litosfernoj Euroazijskoj ploči, a na njezinu istočnu rubu pod nju se podvlače litosferna Tihooceanska i Filipinska ploča. </a:t>
            </a:r>
          </a:p>
        </p:txBody>
      </p:sp>
      <p:sp>
        <p:nvSpPr>
          <p:cNvPr id="491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97EB33-5ACC-42E5-9DC6-96D6CFAD477C}" type="slidenum">
              <a:rPr lang="hr-HR" altLang="sr-Latn-RS">
                <a:latin typeface="Calibri" panose="020F0502020204030204" pitchFamily="34" charset="0"/>
              </a:rPr>
              <a:pPr eaLnBrk="1" hangingPunct="1"/>
              <a:t>4</a:t>
            </a:fld>
            <a:endParaRPr lang="hr-HR" altLang="sr-Latn-RS">
              <a:latin typeface="Calibri" panose="020F0502020204030204" pitchFamily="34" charset="0"/>
            </a:endParaRPr>
          </a:p>
        </p:txBody>
      </p:sp>
    </p:spTree>
    <p:extLst>
      <p:ext uri="{BB962C8B-B14F-4D97-AF65-F5344CB8AC3E}">
        <p14:creationId xmlns:p14="http://schemas.microsoft.com/office/powerpoint/2010/main" val="3561118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fontAlgn="auto">
              <a:spcBef>
                <a:spcPts val="0"/>
              </a:spcBef>
              <a:spcAft>
                <a:spcPts val="0"/>
              </a:spcAft>
              <a:buFontTx/>
              <a:buChar char="-"/>
              <a:defRPr/>
            </a:pPr>
            <a:r>
              <a:rPr lang="hr-HR" dirty="0" smtClean="0"/>
              <a:t>podijeliti učenike u četiri grupe tako da izvlače fotografije (starog gorja, mladog gorja, nizina, vulkana i /ili potresa) i potom se grupiraju već prema tome što izvučena fotografija predstavlja; fotografije moraju predstavljati motive azijskog reljefa kako bi ih učenici mogli koristiti u daljnjem radu</a:t>
            </a:r>
          </a:p>
          <a:p>
            <a:pPr fontAlgn="auto">
              <a:spcBef>
                <a:spcPts val="0"/>
              </a:spcBef>
              <a:spcAft>
                <a:spcPts val="0"/>
              </a:spcAft>
              <a:buFontTx/>
              <a:buChar char="-"/>
              <a:defRPr/>
            </a:pPr>
            <a:endParaRPr lang="hr-HR" dirty="0" smtClean="0"/>
          </a:p>
          <a:p>
            <a:pPr fontAlgn="auto">
              <a:spcBef>
                <a:spcPts val="0"/>
              </a:spcBef>
              <a:spcAft>
                <a:spcPts val="0"/>
              </a:spcAft>
              <a:defRPr/>
            </a:pPr>
            <a:r>
              <a:rPr lang="hr-HR" dirty="0" smtClean="0"/>
              <a:t>-učenici koji su izvukli fotografije starog gorja činit će </a:t>
            </a:r>
            <a:r>
              <a:rPr lang="hr-HR" b="1" dirty="0" smtClean="0"/>
              <a:t>1. grupu</a:t>
            </a:r>
            <a:r>
              <a:rPr lang="hr-HR" dirty="0" smtClean="0"/>
              <a:t> koja će obrađivati temu: </a:t>
            </a:r>
            <a:r>
              <a:rPr lang="hr-HR" b="1" i="1" dirty="0" smtClean="0"/>
              <a:t>Prastara visočja i gromadna gorja</a:t>
            </a:r>
            <a:endParaRPr lang="hr-HR" dirty="0" smtClean="0"/>
          </a:p>
          <a:p>
            <a:pPr fontAlgn="auto">
              <a:spcBef>
                <a:spcPts val="0"/>
              </a:spcBef>
              <a:spcAft>
                <a:spcPts val="0"/>
              </a:spcAft>
              <a:defRPr/>
            </a:pPr>
            <a:r>
              <a:rPr lang="hr-HR" dirty="0" smtClean="0"/>
              <a:t>-učenici koji su izvukli fotografije mladog gorja činit će </a:t>
            </a:r>
            <a:r>
              <a:rPr lang="hr-HR" b="1" dirty="0" smtClean="0"/>
              <a:t>2. grupu</a:t>
            </a:r>
            <a:r>
              <a:rPr lang="hr-HR" dirty="0" smtClean="0"/>
              <a:t> koja će obrađivati temu: </a:t>
            </a:r>
            <a:r>
              <a:rPr lang="hr-HR" b="1" i="1" dirty="0" smtClean="0"/>
              <a:t>Sudar divova</a:t>
            </a:r>
            <a:endParaRPr lang="hr-HR" dirty="0" smtClean="0"/>
          </a:p>
          <a:p>
            <a:pPr fontAlgn="auto">
              <a:spcBef>
                <a:spcPts val="0"/>
              </a:spcBef>
              <a:spcAft>
                <a:spcPts val="0"/>
              </a:spcAft>
              <a:defRPr/>
            </a:pPr>
            <a:r>
              <a:rPr lang="hr-HR" dirty="0" smtClean="0"/>
              <a:t>-učenici koji su izvukli fotografije nizinskog reljefa činit će </a:t>
            </a:r>
            <a:r>
              <a:rPr lang="hr-HR" b="1" dirty="0" smtClean="0"/>
              <a:t>3. grupu</a:t>
            </a:r>
            <a:r>
              <a:rPr lang="hr-HR" dirty="0" smtClean="0"/>
              <a:t> koja će obrađivati temu: </a:t>
            </a:r>
            <a:r>
              <a:rPr lang="hr-HR" b="1" i="1" dirty="0" smtClean="0"/>
              <a:t>Plodne nizine</a:t>
            </a:r>
            <a:endParaRPr lang="hr-HR" dirty="0" smtClean="0"/>
          </a:p>
          <a:p>
            <a:pPr fontAlgn="auto">
              <a:spcBef>
                <a:spcPts val="0"/>
              </a:spcBef>
              <a:spcAft>
                <a:spcPts val="0"/>
              </a:spcAft>
              <a:defRPr/>
            </a:pPr>
            <a:r>
              <a:rPr lang="hr-HR" dirty="0" smtClean="0"/>
              <a:t>-učenici koji su izvukli fotografije vulkana, posljedica potresa, …, činit će </a:t>
            </a:r>
            <a:r>
              <a:rPr lang="hr-HR" b="1" dirty="0" smtClean="0"/>
              <a:t>4. grupu</a:t>
            </a:r>
            <a:r>
              <a:rPr lang="hr-HR" dirty="0" smtClean="0"/>
              <a:t> koja će obrađivati temu: </a:t>
            </a:r>
            <a:r>
              <a:rPr lang="hr-HR" b="1" i="1" dirty="0" smtClean="0"/>
              <a:t>Život na rubu</a:t>
            </a:r>
          </a:p>
          <a:p>
            <a:pPr fontAlgn="auto">
              <a:spcBef>
                <a:spcPts val="0"/>
              </a:spcBef>
              <a:spcAft>
                <a:spcPts val="0"/>
              </a:spcAft>
              <a:defRPr/>
            </a:pPr>
            <a:endParaRPr lang="hr-HR" b="1" i="1" dirty="0" smtClean="0"/>
          </a:p>
          <a:p>
            <a:pPr fontAlgn="auto">
              <a:spcBef>
                <a:spcPts val="0"/>
              </a:spcBef>
              <a:spcAft>
                <a:spcPts val="0"/>
              </a:spcAft>
              <a:defRPr/>
            </a:pPr>
            <a:r>
              <a:rPr lang="hr-HR" dirty="0" smtClean="0"/>
              <a:t>-svakoj grupi podijeliti materijal koji im je potreban za </a:t>
            </a:r>
            <a:r>
              <a:rPr lang="hr-HR" b="1" dirty="0" smtClean="0"/>
              <a:t>izradbu plakata</a:t>
            </a:r>
            <a:r>
              <a:rPr lang="hr-HR" dirty="0" smtClean="0"/>
              <a:t>: papir A3 ili polovica standardnog hamer-papira za plakate, pribor za crtanje, bojanje, rezanje i lijepljenje</a:t>
            </a:r>
          </a:p>
          <a:p>
            <a:pPr fontAlgn="auto">
              <a:spcBef>
                <a:spcPts val="0"/>
              </a:spcBef>
              <a:spcAft>
                <a:spcPts val="0"/>
              </a:spcAft>
              <a:defRPr/>
            </a:pPr>
            <a:r>
              <a:rPr lang="hr-HR" dirty="0" smtClean="0"/>
              <a:t>-objasniti učenicima način rada:</a:t>
            </a:r>
          </a:p>
          <a:p>
            <a:pPr fontAlgn="auto">
              <a:spcBef>
                <a:spcPts val="0"/>
              </a:spcBef>
              <a:spcAft>
                <a:spcPts val="0"/>
              </a:spcAft>
              <a:defRPr/>
            </a:pPr>
            <a:r>
              <a:rPr lang="hr-HR" dirty="0" smtClean="0"/>
              <a:t>- </a:t>
            </a:r>
            <a:r>
              <a:rPr lang="hr-HR" b="1" dirty="0" smtClean="0"/>
              <a:t>pročitati tekst</a:t>
            </a:r>
            <a:r>
              <a:rPr lang="hr-HR" dirty="0" smtClean="0"/>
              <a:t> u udžbeniku</a:t>
            </a:r>
          </a:p>
          <a:p>
            <a:pPr fontAlgn="auto">
              <a:spcBef>
                <a:spcPts val="0"/>
              </a:spcBef>
              <a:spcAft>
                <a:spcPts val="0"/>
              </a:spcAft>
              <a:defRPr/>
            </a:pPr>
            <a:r>
              <a:rPr lang="hr-HR" dirty="0" smtClean="0"/>
              <a:t>- na plakat </a:t>
            </a:r>
            <a:r>
              <a:rPr lang="hr-HR" b="1" dirty="0" smtClean="0"/>
              <a:t>upisati</a:t>
            </a:r>
            <a:r>
              <a:rPr lang="hr-HR" dirty="0" smtClean="0"/>
              <a:t> naziv teme i objasniti je, </a:t>
            </a:r>
            <a:r>
              <a:rPr lang="hr-HR" b="1" dirty="0" smtClean="0"/>
              <a:t>nacrtati i/ili nalijepiti</a:t>
            </a:r>
            <a:r>
              <a:rPr lang="hr-HR" dirty="0" smtClean="0"/>
              <a:t> osnovne reljefne oblike koje obrađuju,imenovati ih, pronaći na geografskoj karti,  </a:t>
            </a:r>
            <a:r>
              <a:rPr lang="hr-HR" b="1" dirty="0" smtClean="0"/>
              <a:t>opisati</a:t>
            </a:r>
            <a:r>
              <a:rPr lang="hr-HR" dirty="0" smtClean="0"/>
              <a:t> njihova obilježja i značenje, </a:t>
            </a:r>
            <a:r>
              <a:rPr lang="hr-HR" b="1" dirty="0" smtClean="0"/>
              <a:t>grafički urediti plakat</a:t>
            </a:r>
            <a:r>
              <a:rPr lang="hr-HR" dirty="0" smtClean="0"/>
              <a:t> (crteži, skice, fotografije koje su izvukli na početku sata…); vrijeme predviđeno za izradu plakata i uvježbavanje prezentacije je maksimalno 40  minuta</a:t>
            </a:r>
          </a:p>
          <a:p>
            <a:pPr fontAlgn="auto">
              <a:spcBef>
                <a:spcPts val="0"/>
              </a:spcBef>
              <a:spcAft>
                <a:spcPts val="0"/>
              </a:spcAft>
              <a:defRPr/>
            </a:pPr>
            <a:endParaRPr lang="hr-HR"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B10EFDDA-8453-410F-B0AD-1CF1E60F3ACB}" type="slidenum">
              <a:rPr lang="hr-HR" altLang="sr-Latn-RS"/>
              <a:pPr/>
              <a:t>5</a:t>
            </a:fld>
            <a:endParaRPr lang="hr-HR" altLang="sr-Latn-RS"/>
          </a:p>
        </p:txBody>
      </p:sp>
    </p:spTree>
    <p:extLst>
      <p:ext uri="{BB962C8B-B14F-4D97-AF65-F5344CB8AC3E}">
        <p14:creationId xmlns:p14="http://schemas.microsoft.com/office/powerpoint/2010/main" val="1755330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hr-HR" altLang="sr-Latn-RS" smtClean="0"/>
              <a:t>Uz Srednjosibirsko visočje na sjeveru, veličinom se ističu prastara visočja na istoku kontinenta – Sjevernokinesko i Južnokinesko visočke. </a:t>
            </a:r>
          </a:p>
          <a:p>
            <a:pPr>
              <a:spcBef>
                <a:spcPct val="0"/>
              </a:spcBef>
            </a:pPr>
            <a:r>
              <a:rPr lang="hr-HR" altLang="sr-Latn-RS" smtClean="0"/>
              <a:t>U Aziji su još dva prastara visočja koja zauzimaju cijele poluotoke – Dekan – na jugu kontinenta, i Arabija na jugozapadu kontinenta.</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936A61A5-266E-4DFF-9964-DFED0CE902FF}" type="slidenum">
              <a:rPr lang="hr-HR" altLang="sr-Latn-RS"/>
              <a:pPr/>
              <a:t>6</a:t>
            </a:fld>
            <a:endParaRPr lang="hr-HR" altLang="sr-Latn-RS"/>
          </a:p>
        </p:txBody>
      </p:sp>
    </p:spTree>
    <p:extLst>
      <p:ext uri="{BB962C8B-B14F-4D97-AF65-F5344CB8AC3E}">
        <p14:creationId xmlns:p14="http://schemas.microsoft.com/office/powerpoint/2010/main" val="835688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hr-HR" altLang="sr-Latn-RS" smtClean="0"/>
              <a:t>- usmeno odgovoriti na pitanja iz uvodnog dijela lekcije te na taj način ponoviti osnovna znanja o reljefu iz 5. razreda</a:t>
            </a:r>
            <a:endParaRPr lang="hr-HR" altLang="sr-Latn-RS" b="1" u="sng" smtClean="0"/>
          </a:p>
          <a:p>
            <a:pPr>
              <a:spcBef>
                <a:spcPct val="0"/>
              </a:spcBef>
            </a:pPr>
            <a:endParaRPr lang="hr-HR" altLang="sr-Latn-RS" smtClean="0"/>
          </a:p>
          <a:p>
            <a:pPr>
              <a:spcBef>
                <a:spcPct val="0"/>
              </a:spcBef>
            </a:pPr>
            <a:endParaRPr lang="hr-HR" altLang="sr-Latn-RS" smtClean="0"/>
          </a:p>
          <a:p>
            <a:pPr>
              <a:spcBef>
                <a:spcPct val="0"/>
              </a:spcBef>
            </a:pPr>
            <a:r>
              <a:rPr lang="vi-VN" altLang="sr-Latn-RS" smtClean="0"/>
              <a:t>Davno izdignuta gorja tijekom milijuna godina znatno su preoblikovana. Ona su danas pretežito manjih visina, blažih padina i zaoblje-nih vrhova. Nazivamo ih starim gorjima. Nasuprot tome, mlada gorja uzdignuta su u novo doba, a neka se uzdižu i danas. Ona su uglavnom većih visina, strmih padina i oštrih vrhova. Mladim gorjima pripadaju najviše planine svijeta. </a:t>
            </a:r>
            <a:endParaRPr lang="hr-HR" altLang="sr-Latn-R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152FC4D9-74DE-45FA-B429-5AC01AFDEAC5}" type="slidenum">
              <a:rPr lang="hr-HR" altLang="sr-Latn-RS"/>
              <a:pPr/>
              <a:t>7</a:t>
            </a:fld>
            <a:endParaRPr lang="hr-HR" altLang="sr-Latn-RS"/>
          </a:p>
        </p:txBody>
      </p:sp>
    </p:spTree>
    <p:extLst>
      <p:ext uri="{BB962C8B-B14F-4D97-AF65-F5344CB8AC3E}">
        <p14:creationId xmlns:p14="http://schemas.microsoft.com/office/powerpoint/2010/main" val="1111388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hr-HR" altLang="sr-Latn-RS" smtClean="0"/>
              <a:t>Između najstarijih dijelova Azije kasnije je izdignuto staro gorje. Dugotrajnim djelovanjem vanjskih procesa ona su snižena, zaobljena, raščlanjena, pa se nazivaju i stara gromadana gorja. Među njima se ističu Ural, Altaj, Sajansko, Jablonovsko i Stanovojsko gorje.</a:t>
            </a:r>
          </a:p>
          <a:p>
            <a:pPr>
              <a:spcBef>
                <a:spcPct val="0"/>
              </a:spcBef>
            </a:pPr>
            <a:endParaRPr lang="hr-HR" altLang="sr-Latn-R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79770C70-D5E7-4003-A1DB-D6C5B3D8D3EB}" type="slidenum">
              <a:rPr lang="hr-HR" altLang="sr-Latn-RS"/>
              <a:pPr/>
              <a:t>8</a:t>
            </a:fld>
            <a:endParaRPr lang="hr-HR" altLang="sr-Latn-RS"/>
          </a:p>
        </p:txBody>
      </p:sp>
    </p:spTree>
    <p:extLst>
      <p:ext uri="{BB962C8B-B14F-4D97-AF65-F5344CB8AC3E}">
        <p14:creationId xmlns:p14="http://schemas.microsoft.com/office/powerpoint/2010/main" val="3717432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hr-HR" altLang="sr-Latn-RS" smtClean="0"/>
              <a:t>Promotrimo li kartu, uočit ćemo da se mlade planine pružaju u dugačkim, neprekinutim lancima (Od Sredozemnog mora do Malajskog poluotoka) Zbog toga se nazivaju mlado ulančano gorje. Budući da su po postanku mlada i da se još uzdižu, vanjski procesi ih nisu znatnije snizili ni raščlanili. Zbog toga takva gorja čine veliku prepreku u prometnom povezivanju </a:t>
            </a:r>
            <a:r>
              <a:rPr lang="hr-HR" altLang="sr-Latn-RS" smtClean="0">
                <a:sym typeface="Wingdings" panose="05000000000000000000" pitchFamily="2" charset="2"/>
              </a:rPr>
              <a:t> tibetanska željeznica</a:t>
            </a:r>
            <a:endParaRPr lang="hr-HR" altLang="sr-Latn-RS" smtClean="0"/>
          </a:p>
          <a:p>
            <a:pPr>
              <a:spcBef>
                <a:spcPct val="0"/>
              </a:spcBef>
            </a:pPr>
            <a:endParaRPr lang="hr-HR" altLang="sr-Latn-R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fld id="{D9DB9A2F-669E-4D2E-820E-0ADAFBD974AC}" type="slidenum">
              <a:rPr lang="hr-HR" altLang="sr-Latn-RS"/>
              <a:pPr/>
              <a:t>9</a:t>
            </a:fld>
            <a:endParaRPr lang="hr-HR" altLang="sr-Latn-RS"/>
          </a:p>
        </p:txBody>
      </p:sp>
    </p:spTree>
    <p:extLst>
      <p:ext uri="{BB962C8B-B14F-4D97-AF65-F5344CB8AC3E}">
        <p14:creationId xmlns:p14="http://schemas.microsoft.com/office/powerpoint/2010/main" val="4114179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r-HR" altLang="sr-Latn-RS" smtClean="0"/>
              <a:t>Ponegdje se lanci pružaju jedan uz drugi, a ponegdje se razdvajaju, okružujući visoravni i zavale. Takva je visoravan Tibet, najveća u svijetu, na prosječnoj visini gotovo 5000 m nad morem. </a:t>
            </a:r>
          </a:p>
          <a:p>
            <a:pPr eaLnBrk="1" hangingPunct="1">
              <a:spcBef>
                <a:spcPct val="0"/>
              </a:spcBef>
            </a:pPr>
            <a:endParaRPr lang="hr-HR" altLang="sr-Latn-RS" smtClean="0"/>
          </a:p>
        </p:txBody>
      </p:sp>
      <p:sp>
        <p:nvSpPr>
          <p:cNvPr id="450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AF3538B-0ADC-4572-BE92-5AB6EF1EB360}" type="slidenum">
              <a:rPr lang="hr-HR" altLang="sr-Latn-RS">
                <a:latin typeface="Calibri" panose="020F0502020204030204" pitchFamily="34" charset="0"/>
              </a:rPr>
              <a:pPr eaLnBrk="1" hangingPunct="1"/>
              <a:t>10</a:t>
            </a:fld>
            <a:endParaRPr lang="hr-HR" altLang="sr-Latn-RS">
              <a:latin typeface="Calibri" panose="020F0502020204030204" pitchFamily="34" charset="0"/>
            </a:endParaRPr>
          </a:p>
        </p:txBody>
      </p:sp>
    </p:spTree>
    <p:extLst>
      <p:ext uri="{BB962C8B-B14F-4D97-AF65-F5344CB8AC3E}">
        <p14:creationId xmlns:p14="http://schemas.microsoft.com/office/powerpoint/2010/main" val="4228691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hr-HR" smtClean="0"/>
              <a:t>Uredite stil naslova matrice</a:t>
            </a:r>
            <a:endParaRPr lang="hr-HR"/>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801E4739-9EA2-479F-A07E-BD2DE8BCA5EB}" type="datetimeFigureOut">
              <a:rPr lang="hr-HR" smtClean="0"/>
              <a:t>10.5.2021.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4239241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801E4739-9EA2-479F-A07E-BD2DE8BCA5EB}" type="datetimeFigureOut">
              <a:rPr lang="hr-HR" smtClean="0"/>
              <a:t>10.5.2021.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3720947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8724900" y="365125"/>
            <a:ext cx="2628900" cy="5811838"/>
          </a:xfrm>
        </p:spPr>
        <p:txBody>
          <a:bodyPr vert="eaVert"/>
          <a:lstStyle/>
          <a:p>
            <a:r>
              <a:rPr lang="hr-HR" smtClean="0"/>
              <a:t>Uredite stil naslova matrice</a:t>
            </a:r>
            <a:endParaRPr lang="hr-HR"/>
          </a:p>
        </p:txBody>
      </p:sp>
      <p:sp>
        <p:nvSpPr>
          <p:cNvPr id="3" name="Rezervirano mjesto okomitog teksta 2"/>
          <p:cNvSpPr>
            <a:spLocks noGrp="1"/>
          </p:cNvSpPr>
          <p:nvPr>
            <p:ph type="body" orient="vert" idx="1"/>
          </p:nvPr>
        </p:nvSpPr>
        <p:spPr>
          <a:xfrm>
            <a:off x="838200" y="365125"/>
            <a:ext cx="7734300" cy="5811838"/>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801E4739-9EA2-479F-A07E-BD2DE8BCA5EB}" type="datetimeFigureOut">
              <a:rPr lang="hr-HR" smtClean="0"/>
              <a:t>10.5.2021.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240174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801E4739-9EA2-479F-A07E-BD2DE8BCA5EB}" type="datetimeFigureOut">
              <a:rPr lang="hr-HR" smtClean="0"/>
              <a:t>10.5.2021.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2091323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hr-HR" smtClean="0"/>
              <a:t>Uredite stil naslova matrice</a:t>
            </a:r>
            <a:endParaRPr lang="hr-HR"/>
          </a:p>
        </p:txBody>
      </p:sp>
      <p:sp>
        <p:nvSpPr>
          <p:cNvPr id="3" name="Rezervirano mjesto tekst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801E4739-9EA2-479F-A07E-BD2DE8BCA5EB}" type="datetimeFigureOut">
              <a:rPr lang="hr-HR" smtClean="0"/>
              <a:t>10.5.2021.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2097843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sz="half" idx="1"/>
          </p:nvPr>
        </p:nvSpPr>
        <p:spPr>
          <a:xfrm>
            <a:off x="838200" y="1825625"/>
            <a:ext cx="5181600" cy="435133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6172200" y="1825625"/>
            <a:ext cx="5181600" cy="435133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801E4739-9EA2-479F-A07E-BD2DE8BCA5EB}" type="datetimeFigureOut">
              <a:rPr lang="hr-HR" smtClean="0"/>
              <a:t>10.5.2021.</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2387813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hr-HR" smtClean="0"/>
              <a:t>Uredite stil naslova matrice</a:t>
            </a:r>
            <a:endParaRPr lang="hr-HR"/>
          </a:p>
        </p:txBody>
      </p:sp>
      <p:sp>
        <p:nvSpPr>
          <p:cNvPr id="3" name="Rezervirano mjesto tekst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839788" y="2505075"/>
            <a:ext cx="5157787"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6172200" y="2505075"/>
            <a:ext cx="5183188" cy="3684588"/>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801E4739-9EA2-479F-A07E-BD2DE8BCA5EB}" type="datetimeFigureOut">
              <a:rPr lang="hr-HR" smtClean="0"/>
              <a:t>10.5.2021.</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2534731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datuma 2"/>
          <p:cNvSpPr>
            <a:spLocks noGrp="1"/>
          </p:cNvSpPr>
          <p:nvPr>
            <p:ph type="dt" sz="half" idx="10"/>
          </p:nvPr>
        </p:nvSpPr>
        <p:spPr/>
        <p:txBody>
          <a:bodyPr/>
          <a:lstStyle/>
          <a:p>
            <a:fld id="{801E4739-9EA2-479F-A07E-BD2DE8BCA5EB}" type="datetimeFigureOut">
              <a:rPr lang="hr-HR" smtClean="0"/>
              <a:t>10.5.2021.</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253947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801E4739-9EA2-479F-A07E-BD2DE8BCA5EB}" type="datetimeFigureOut">
              <a:rPr lang="hr-HR" smtClean="0"/>
              <a:t>10.5.2021.</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3099506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smtClean="0"/>
              <a:t>Uredite stil naslova matrice</a:t>
            </a:r>
            <a:endParaRPr lang="hr-HR"/>
          </a:p>
        </p:txBody>
      </p:sp>
      <p:sp>
        <p:nvSpPr>
          <p:cNvPr id="3" name="Rezervirano mjesto sadržaja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801E4739-9EA2-479F-A07E-BD2DE8BCA5EB}" type="datetimeFigureOut">
              <a:rPr lang="hr-HR" smtClean="0"/>
              <a:t>10.5.2021.</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1444510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hr-HR" smtClean="0"/>
              <a:t>Uredite stil naslova matrice</a:t>
            </a:r>
            <a:endParaRPr lang="hr-HR"/>
          </a:p>
        </p:txBody>
      </p:sp>
      <p:sp>
        <p:nvSpPr>
          <p:cNvPr id="3" name="Rezervirano mjesto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801E4739-9EA2-479F-A07E-BD2DE8BCA5EB}" type="datetimeFigureOut">
              <a:rPr lang="hr-HR" smtClean="0"/>
              <a:t>10.5.2021.</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553EB150-44A1-4AB9-82BA-0E656FD0A24B}" type="slidenum">
              <a:rPr lang="hr-HR" smtClean="0"/>
              <a:t>‹#›</a:t>
            </a:fld>
            <a:endParaRPr lang="hr-HR"/>
          </a:p>
        </p:txBody>
      </p:sp>
    </p:spTree>
    <p:extLst>
      <p:ext uri="{BB962C8B-B14F-4D97-AF65-F5344CB8AC3E}">
        <p14:creationId xmlns:p14="http://schemas.microsoft.com/office/powerpoint/2010/main" val="3669672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r-HR" smtClean="0"/>
              <a:t>Uredite stil naslova matrice</a:t>
            </a:r>
            <a:endParaRPr lang="hr-HR"/>
          </a:p>
        </p:txBody>
      </p:sp>
      <p:sp>
        <p:nvSpPr>
          <p:cNvPr id="3" name="Rezervirano mjesto tekst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E4739-9EA2-479F-A07E-BD2DE8BCA5EB}" type="datetimeFigureOut">
              <a:rPr lang="hr-HR" smtClean="0"/>
              <a:t>10.5.2021.</a:t>
            </a:fld>
            <a:endParaRPr lang="hr-HR"/>
          </a:p>
        </p:txBody>
      </p:sp>
      <p:sp>
        <p:nvSpPr>
          <p:cNvPr id="5" name="Rezervirano mjesto podnožj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EB150-44A1-4AB9-82BA-0E656FD0A24B}" type="slidenum">
              <a:rPr lang="hr-HR" smtClean="0"/>
              <a:t>‹#›</a:t>
            </a:fld>
            <a:endParaRPr lang="hr-HR"/>
          </a:p>
        </p:txBody>
      </p:sp>
      <p:pic>
        <p:nvPicPr>
          <p:cNvPr id="8" name="Slika 7"/>
          <p:cNvPicPr>
            <a:picLocks noChangeAspect="1"/>
          </p:cNvPicPr>
          <p:nvPr userDrawn="1"/>
        </p:nvPicPr>
        <p:blipFill>
          <a:blip r:embed="rId13"/>
          <a:stretch>
            <a:fillRect/>
          </a:stretch>
        </p:blipFill>
        <p:spPr>
          <a:xfrm>
            <a:off x="5040" y="0"/>
            <a:ext cx="12186960" cy="1146147"/>
          </a:xfrm>
          <a:prstGeom prst="rect">
            <a:avLst/>
          </a:prstGeom>
        </p:spPr>
      </p:pic>
    </p:spTree>
    <p:extLst>
      <p:ext uri="{BB962C8B-B14F-4D97-AF65-F5344CB8AC3E}">
        <p14:creationId xmlns:p14="http://schemas.microsoft.com/office/powerpoint/2010/main" val="513077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5.png"/><Relationship Id="rId7"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youtube.com/watch?v=86ThCibkHQw" TargetMode="External"/><Relationship Id="rId5" Type="http://schemas.openxmlformats.org/officeDocument/2006/relationships/image" Target="../media/image46.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youtube.com/watch?v=PDrMH7RwupQ&amp;t=54s" TargetMode="Externa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png"/><Relationship Id="rId7"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28.png"/><Relationship Id="rId4" Type="http://schemas.openxmlformats.org/officeDocument/2006/relationships/image" Target="../media/image22.jp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endParaRPr lang="hr-HR"/>
          </a:p>
        </p:txBody>
      </p:sp>
      <p:sp>
        <p:nvSpPr>
          <p:cNvPr id="3" name="Podnaslov 2"/>
          <p:cNvSpPr>
            <a:spLocks noGrp="1"/>
          </p:cNvSpPr>
          <p:nvPr>
            <p:ph type="subTitle" idx="1"/>
          </p:nvPr>
        </p:nvSpPr>
        <p:spPr/>
        <p:txBody>
          <a:bodyPr>
            <a:normAutofit/>
          </a:bodyPr>
          <a:lstStyle/>
          <a:p>
            <a:r>
              <a:rPr lang="hr-HR" sz="3600" dirty="0"/>
              <a:t> </a:t>
            </a:r>
            <a:r>
              <a:rPr lang="hr-HR" sz="4400" b="1" dirty="0"/>
              <a:t>Kontinent nemirnoga </a:t>
            </a:r>
            <a:r>
              <a:rPr lang="hr-HR" sz="4400" b="1" dirty="0" smtClean="0"/>
              <a:t>ruba- reljef</a:t>
            </a:r>
            <a:endParaRPr lang="hr-HR" sz="4400" b="1" dirty="0"/>
          </a:p>
        </p:txBody>
      </p:sp>
      <p:pic>
        <p:nvPicPr>
          <p:cNvPr id="4" name="Slika 3"/>
          <p:cNvPicPr>
            <a:picLocks noChangeAspect="1"/>
          </p:cNvPicPr>
          <p:nvPr/>
        </p:nvPicPr>
        <p:blipFill>
          <a:blip r:embed="rId2"/>
          <a:stretch>
            <a:fillRect/>
          </a:stretch>
        </p:blipFill>
        <p:spPr>
          <a:xfrm>
            <a:off x="2333897" y="1890852"/>
            <a:ext cx="7376160" cy="1528305"/>
          </a:xfrm>
          <a:prstGeom prst="rect">
            <a:avLst/>
          </a:prstGeom>
        </p:spPr>
      </p:pic>
    </p:spTree>
    <p:extLst>
      <p:ext uri="{BB962C8B-B14F-4D97-AF65-F5344CB8AC3E}">
        <p14:creationId xmlns:p14="http://schemas.microsoft.com/office/powerpoint/2010/main" val="1252372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80416" y="1125538"/>
            <a:ext cx="8229600" cy="946150"/>
          </a:xfrm>
        </p:spPr>
        <p:txBody>
          <a:bodyPr/>
          <a:lstStyle/>
          <a:p>
            <a:pPr algn="l" eaLnBrk="1" hangingPunct="1"/>
            <a:r>
              <a:rPr lang="hr-HR" altLang="sr-Latn-RS" b="1" dirty="0" smtClean="0"/>
              <a:t>Visoravni</a:t>
            </a:r>
          </a:p>
        </p:txBody>
      </p:sp>
      <p:sp>
        <p:nvSpPr>
          <p:cNvPr id="3" name="Content Placeholder 2"/>
          <p:cNvSpPr>
            <a:spLocks noGrp="1"/>
          </p:cNvSpPr>
          <p:nvPr>
            <p:ph idx="1"/>
          </p:nvPr>
        </p:nvSpPr>
        <p:spPr>
          <a:xfrm>
            <a:off x="1809751" y="2171701"/>
            <a:ext cx="3114675" cy="4525963"/>
          </a:xfrm>
          <a:solidFill>
            <a:srgbClr val="FFFF99"/>
          </a:solidFill>
        </p:spPr>
        <p:txBody>
          <a:bodyPr/>
          <a:lstStyle/>
          <a:p>
            <a:pPr marL="514350" indent="-514350">
              <a:buFont typeface="Arial" panose="020B0604020202020204" pitchFamily="34" charset="0"/>
              <a:buAutoNum type="arabicPeriod"/>
            </a:pPr>
            <a:r>
              <a:rPr lang="hr-HR" altLang="sr-Latn-RS" smtClean="0"/>
              <a:t>Tibet</a:t>
            </a:r>
          </a:p>
          <a:p>
            <a:pPr marL="514350" indent="-514350">
              <a:buFont typeface="Arial" panose="020B0604020202020204" pitchFamily="34" charset="0"/>
              <a:buAutoNum type="arabicPeriod"/>
            </a:pPr>
            <a:r>
              <a:rPr lang="hr-HR" altLang="sr-Latn-RS" smtClean="0"/>
              <a:t>Iranska visoravan</a:t>
            </a:r>
          </a:p>
          <a:p>
            <a:pPr marL="514350" indent="-514350">
              <a:buFont typeface="Arial" panose="020B0604020202020204" pitchFamily="34" charset="0"/>
              <a:buAutoNum type="arabicPeriod"/>
            </a:pPr>
            <a:r>
              <a:rPr lang="hr-HR" altLang="sr-Latn-RS" smtClean="0"/>
              <a:t>Anatolija</a:t>
            </a:r>
          </a:p>
          <a:p>
            <a:pPr marL="514350" indent="-514350">
              <a:buFont typeface="Arial" panose="020B0604020202020204" pitchFamily="34" charset="0"/>
              <a:buAutoNum type="arabicPeriod"/>
            </a:pPr>
            <a:r>
              <a:rPr lang="hr-HR" altLang="sr-Latn-RS" smtClean="0"/>
              <a:t>Tarimska zavala</a:t>
            </a: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r="69" b="82"/>
          <a:stretch>
            <a:fillRect/>
          </a:stretch>
        </p:blipFill>
        <p:spPr bwMode="auto">
          <a:xfrm>
            <a:off x="4973638" y="2143126"/>
            <a:ext cx="530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gular Pentagon 4"/>
          <p:cNvSpPr/>
          <p:nvPr/>
        </p:nvSpPr>
        <p:spPr>
          <a:xfrm>
            <a:off x="7138989" y="4643438"/>
            <a:ext cx="357187" cy="285750"/>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600" dirty="0">
                <a:solidFill>
                  <a:schemeClr val="tx1"/>
                </a:solidFill>
              </a:rPr>
              <a:t>1</a:t>
            </a:r>
          </a:p>
        </p:txBody>
      </p:sp>
      <p:sp>
        <p:nvSpPr>
          <p:cNvPr id="6" name="Regular Pentagon 5"/>
          <p:cNvSpPr/>
          <p:nvPr/>
        </p:nvSpPr>
        <p:spPr>
          <a:xfrm>
            <a:off x="5138739" y="3857625"/>
            <a:ext cx="357187" cy="285750"/>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3</a:t>
            </a:r>
          </a:p>
        </p:txBody>
      </p:sp>
      <p:sp>
        <p:nvSpPr>
          <p:cNvPr id="7" name="Regular Pentagon 6"/>
          <p:cNvSpPr/>
          <p:nvPr/>
        </p:nvSpPr>
        <p:spPr>
          <a:xfrm>
            <a:off x="5853114" y="4357688"/>
            <a:ext cx="357187" cy="285750"/>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2</a:t>
            </a:r>
          </a:p>
        </p:txBody>
      </p:sp>
      <p:sp>
        <p:nvSpPr>
          <p:cNvPr id="9" name="Regular Pentagon 8"/>
          <p:cNvSpPr/>
          <p:nvPr/>
        </p:nvSpPr>
        <p:spPr>
          <a:xfrm>
            <a:off x="7067550" y="4286250"/>
            <a:ext cx="357188" cy="285750"/>
          </a:xfrm>
          <a:prstGeom prst="pentago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4</a:t>
            </a:r>
          </a:p>
        </p:txBody>
      </p:sp>
      <p:pic>
        <p:nvPicPr>
          <p:cNvPr id="2" name="Slika 1"/>
          <p:cNvPicPr>
            <a:picLocks noChangeAspect="1"/>
          </p:cNvPicPr>
          <p:nvPr/>
        </p:nvPicPr>
        <p:blipFill>
          <a:blip r:embed="rId4"/>
          <a:stretch>
            <a:fillRect/>
          </a:stretch>
        </p:blipFill>
        <p:spPr>
          <a:xfrm>
            <a:off x="4614015" y="1199382"/>
            <a:ext cx="7276336" cy="4850891"/>
          </a:xfrm>
          <a:prstGeom prst="rect">
            <a:avLst/>
          </a:prstGeom>
        </p:spPr>
      </p:pic>
      <p:pic>
        <p:nvPicPr>
          <p:cNvPr id="4" name="Slika 3"/>
          <p:cNvPicPr>
            <a:picLocks noChangeAspect="1"/>
          </p:cNvPicPr>
          <p:nvPr/>
        </p:nvPicPr>
        <p:blipFill>
          <a:blip r:embed="rId5"/>
          <a:stretch>
            <a:fillRect/>
          </a:stretch>
        </p:blipFill>
        <p:spPr>
          <a:xfrm>
            <a:off x="4614015" y="1188232"/>
            <a:ext cx="7577985" cy="5547841"/>
          </a:xfrm>
          <a:prstGeom prst="rect">
            <a:avLst/>
          </a:prstGeom>
        </p:spPr>
      </p:pic>
      <p:sp>
        <p:nvSpPr>
          <p:cNvPr id="8" name="Zaobljeni pravokutnik 7"/>
          <p:cNvSpPr/>
          <p:nvPr/>
        </p:nvSpPr>
        <p:spPr>
          <a:xfrm>
            <a:off x="5314173" y="2907791"/>
            <a:ext cx="1129188" cy="60350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Content Placeholder 2"/>
          <p:cNvSpPr txBox="1">
            <a:spLocks/>
          </p:cNvSpPr>
          <p:nvPr/>
        </p:nvSpPr>
        <p:spPr>
          <a:xfrm>
            <a:off x="4973638" y="6083765"/>
            <a:ext cx="6972300" cy="685800"/>
          </a:xfrm>
          <a:prstGeom prst="rect">
            <a:avLst/>
          </a:prstGeom>
          <a:solidFill>
            <a:schemeClr val="accent1">
              <a:lumMod val="20000"/>
              <a:lumOff val="80000"/>
            </a:schemeClr>
          </a:solidFill>
          <a:ln>
            <a:solidFill>
              <a:schemeClr val="accent1">
                <a:lumMod val="75000"/>
              </a:schemeClr>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defRPr/>
            </a:pPr>
            <a:r>
              <a:rPr lang="hr-HR" dirty="0" smtClean="0"/>
              <a:t>Najveća visoravan na svijetu, 5000 m </a:t>
            </a:r>
            <a:r>
              <a:rPr lang="hr-HR" dirty="0" err="1" smtClean="0"/>
              <a:t>n.v</a:t>
            </a:r>
            <a:r>
              <a:rPr lang="hr-HR" dirty="0" smtClean="0"/>
              <a:t>.</a:t>
            </a:r>
          </a:p>
          <a:p>
            <a:pPr>
              <a:buFont typeface="Arial" panose="020B0604020202020204" pitchFamily="34" charset="0"/>
              <a:buNone/>
              <a:defRPr/>
            </a:pPr>
            <a:endParaRPr lang="hr-HR" dirty="0"/>
          </a:p>
        </p:txBody>
      </p:sp>
      <p:pic>
        <p:nvPicPr>
          <p:cNvPr id="10" name="Slika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664" y="1369306"/>
            <a:ext cx="7548540" cy="3961645"/>
          </a:xfrm>
          <a:prstGeom prst="rect">
            <a:avLst/>
          </a:prstGeom>
        </p:spPr>
      </p:pic>
    </p:spTree>
    <p:extLst>
      <p:ext uri="{BB962C8B-B14F-4D97-AF65-F5344CB8AC3E}">
        <p14:creationId xmlns:p14="http://schemas.microsoft.com/office/powerpoint/2010/main" val="1535036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bg/>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0"/>
                                        </p:tgtEl>
                                      </p:cBhvr>
                                    </p:animEffect>
                                    <p:set>
                                      <p:cBhvr>
                                        <p:cTn id="65" dur="1" fill="hold">
                                          <p:stCondLst>
                                            <p:cond delay="499"/>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6" grpId="0" uiExpand="1" animBg="1"/>
      <p:bldP spid="7" grpId="0" uiExpand="1" animBg="1"/>
      <p:bldP spid="9" grpId="0" uiExpand="1" animBg="1"/>
      <p:bldP spid="8" grpId="0" animBg="1"/>
      <p:bldP spid="8" grpId="1" animBg="1"/>
      <p:bldP spid="12" grpId="0" animBg="1"/>
      <p:bldP spid="1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866900" y="1071563"/>
            <a:ext cx="8229600" cy="1143000"/>
          </a:xfrm>
        </p:spPr>
        <p:txBody>
          <a:bodyPr/>
          <a:lstStyle/>
          <a:p>
            <a:r>
              <a:rPr lang="hr-HR" altLang="sr-Latn-RS" dirty="0" smtClean="0"/>
              <a:t>Nizine</a:t>
            </a:r>
          </a:p>
        </p:txBody>
      </p:sp>
      <p:sp>
        <p:nvSpPr>
          <p:cNvPr id="3" name="Content Placeholder 2"/>
          <p:cNvSpPr>
            <a:spLocks noGrp="1"/>
          </p:cNvSpPr>
          <p:nvPr>
            <p:ph idx="1"/>
          </p:nvPr>
        </p:nvSpPr>
        <p:spPr>
          <a:xfrm>
            <a:off x="1866901" y="2189163"/>
            <a:ext cx="3114675" cy="4525962"/>
          </a:xfrm>
          <a:solidFill>
            <a:schemeClr val="accent3">
              <a:lumMod val="60000"/>
              <a:lumOff val="40000"/>
            </a:schemeClr>
          </a:solidFill>
        </p:spPr>
        <p:txBody>
          <a:bodyPr rtlCol="0">
            <a:normAutofit fontScale="70000" lnSpcReduction="20000"/>
          </a:bodyPr>
          <a:lstStyle/>
          <a:p>
            <a:pPr marL="514350" indent="-514350">
              <a:buFont typeface="Arial" panose="020B0604020202020204" pitchFamily="34" charset="0"/>
              <a:buAutoNum type="arabicPeriod"/>
              <a:defRPr/>
            </a:pPr>
            <a:r>
              <a:rPr lang="hr-HR" b="1" dirty="0" smtClean="0">
                <a:solidFill>
                  <a:srgbClr val="FF0000"/>
                </a:solidFill>
              </a:rPr>
              <a:t>Mezopotamija</a:t>
            </a:r>
            <a:r>
              <a:rPr lang="hr-HR" dirty="0" smtClean="0">
                <a:solidFill>
                  <a:srgbClr val="FF0000"/>
                </a:solidFill>
              </a:rPr>
              <a:t> – Eufrat i Tigris</a:t>
            </a:r>
          </a:p>
          <a:p>
            <a:pPr marL="514350" indent="-514350">
              <a:buFont typeface="Arial" panose="020B0604020202020204" pitchFamily="34" charset="0"/>
              <a:buAutoNum type="arabicPeriod"/>
              <a:defRPr/>
            </a:pPr>
            <a:r>
              <a:rPr lang="hr-HR" b="1" dirty="0" smtClean="0">
                <a:solidFill>
                  <a:srgbClr val="FF0000"/>
                </a:solidFill>
              </a:rPr>
              <a:t>Punjab </a:t>
            </a:r>
            <a:r>
              <a:rPr lang="hr-HR" dirty="0" smtClean="0">
                <a:solidFill>
                  <a:srgbClr val="FF0000"/>
                </a:solidFill>
              </a:rPr>
              <a:t>– Ind</a:t>
            </a:r>
          </a:p>
          <a:p>
            <a:pPr marL="514350" indent="-514350">
              <a:buFont typeface="Arial" panose="020B0604020202020204" pitchFamily="34" charset="0"/>
              <a:buAutoNum type="arabicPeriod"/>
              <a:defRPr/>
            </a:pPr>
            <a:r>
              <a:rPr lang="hr-HR" b="1" dirty="0" smtClean="0">
                <a:solidFill>
                  <a:srgbClr val="FF0000"/>
                </a:solidFill>
              </a:rPr>
              <a:t>Hindustan</a:t>
            </a:r>
            <a:r>
              <a:rPr lang="hr-HR" dirty="0" smtClean="0">
                <a:solidFill>
                  <a:srgbClr val="FF0000"/>
                </a:solidFill>
              </a:rPr>
              <a:t> – Ganges</a:t>
            </a:r>
          </a:p>
          <a:p>
            <a:pPr marL="514350" indent="-514350">
              <a:buFont typeface="Arial" panose="020B0604020202020204" pitchFamily="34" charset="0"/>
              <a:buAutoNum type="arabicPeriod"/>
              <a:defRPr/>
            </a:pPr>
            <a:r>
              <a:rPr lang="hr-HR" b="1" dirty="0" smtClean="0">
                <a:solidFill>
                  <a:srgbClr val="FF0000"/>
                </a:solidFill>
              </a:rPr>
              <a:t>Asam</a:t>
            </a:r>
            <a:r>
              <a:rPr lang="hr-HR" dirty="0" smtClean="0">
                <a:solidFill>
                  <a:srgbClr val="FF0000"/>
                </a:solidFill>
              </a:rPr>
              <a:t> – Brahmaputra</a:t>
            </a:r>
          </a:p>
          <a:p>
            <a:pPr marL="514350" indent="-514350">
              <a:buFont typeface="Arial" panose="020B0604020202020204" pitchFamily="34" charset="0"/>
              <a:buAutoNum type="arabicPeriod"/>
              <a:defRPr/>
            </a:pPr>
            <a:r>
              <a:rPr lang="hr-HR" b="1" dirty="0" smtClean="0">
                <a:solidFill>
                  <a:srgbClr val="FF0000"/>
                </a:solidFill>
              </a:rPr>
              <a:t>Bengal</a:t>
            </a:r>
            <a:r>
              <a:rPr lang="hr-HR" dirty="0" smtClean="0">
                <a:solidFill>
                  <a:srgbClr val="FF0000"/>
                </a:solidFill>
              </a:rPr>
              <a:t>- Ganges+ </a:t>
            </a:r>
            <a:r>
              <a:rPr lang="hr-HR" dirty="0">
                <a:solidFill>
                  <a:srgbClr val="FF0000"/>
                </a:solidFill>
              </a:rPr>
              <a:t>B</a:t>
            </a:r>
            <a:r>
              <a:rPr lang="hr-HR" dirty="0" smtClean="0">
                <a:solidFill>
                  <a:srgbClr val="FF0000"/>
                </a:solidFill>
              </a:rPr>
              <a:t>rahmaputra</a:t>
            </a:r>
          </a:p>
          <a:p>
            <a:pPr marL="514350" indent="-514350">
              <a:buFont typeface="Arial" panose="020B0604020202020204" pitchFamily="34" charset="0"/>
              <a:buAutoNum type="arabicPeriod"/>
              <a:defRPr/>
            </a:pPr>
            <a:r>
              <a:rPr lang="hr-HR" b="1" dirty="0" smtClean="0">
                <a:solidFill>
                  <a:srgbClr val="FF0000"/>
                </a:solidFill>
              </a:rPr>
              <a:t>Velika kineska nizina- </a:t>
            </a:r>
            <a:r>
              <a:rPr lang="hr-HR" dirty="0" err="1" smtClean="0">
                <a:solidFill>
                  <a:srgbClr val="FF0000"/>
                </a:solidFill>
              </a:rPr>
              <a:t>Huang</a:t>
            </a:r>
            <a:r>
              <a:rPr lang="hr-HR" dirty="0" smtClean="0">
                <a:solidFill>
                  <a:srgbClr val="FF0000"/>
                </a:solidFill>
              </a:rPr>
              <a:t> He i </a:t>
            </a:r>
            <a:r>
              <a:rPr lang="hr-HR" dirty="0" err="1" smtClean="0">
                <a:solidFill>
                  <a:srgbClr val="FF0000"/>
                </a:solidFill>
              </a:rPr>
              <a:t>Chang</a:t>
            </a:r>
            <a:r>
              <a:rPr lang="hr-HR" dirty="0" smtClean="0">
                <a:solidFill>
                  <a:srgbClr val="FF0000"/>
                </a:solidFill>
              </a:rPr>
              <a:t> Jiang</a:t>
            </a:r>
          </a:p>
          <a:p>
            <a:pPr marL="514350" indent="-514350">
              <a:buFont typeface="Arial" panose="020B0604020202020204" pitchFamily="34" charset="0"/>
              <a:buAutoNum type="arabicPeriod"/>
              <a:defRPr/>
            </a:pPr>
            <a:r>
              <a:rPr lang="hr-HR" b="1" dirty="0" smtClean="0"/>
              <a:t>Mandžurija</a:t>
            </a:r>
          </a:p>
          <a:p>
            <a:pPr marL="514350" indent="-514350">
              <a:buFont typeface="Arial" panose="020B0604020202020204" pitchFamily="34" charset="0"/>
              <a:buAutoNum type="arabicPeriod"/>
              <a:defRPr/>
            </a:pPr>
            <a:r>
              <a:rPr lang="hr-HR" b="1" dirty="0" smtClean="0"/>
              <a:t>Zapadnosibirska nizina</a:t>
            </a:r>
          </a:p>
          <a:p>
            <a:pPr marL="514350" indent="-514350">
              <a:buFont typeface="Arial" panose="020B0604020202020204" pitchFamily="34" charset="0"/>
              <a:buAutoNum type="arabicPeriod"/>
              <a:defRPr/>
            </a:pPr>
            <a:r>
              <a:rPr lang="hr-HR" b="1" dirty="0" smtClean="0"/>
              <a:t>Prikaspijska nizina</a:t>
            </a:r>
          </a:p>
          <a:p>
            <a:pPr marL="514350" indent="-514350">
              <a:buFont typeface="Arial" panose="020B0604020202020204" pitchFamily="34" charset="0"/>
              <a:buAutoNum type="arabicPeriod"/>
              <a:defRPr/>
            </a:pPr>
            <a:r>
              <a:rPr lang="hr-HR" b="1" dirty="0" err="1" smtClean="0"/>
              <a:t>Turanska</a:t>
            </a:r>
            <a:r>
              <a:rPr lang="hr-HR" b="1" dirty="0" smtClean="0"/>
              <a:t> nizina </a:t>
            </a:r>
            <a:r>
              <a:rPr lang="hr-HR" dirty="0" smtClean="0"/>
              <a:t>- </a:t>
            </a:r>
            <a:r>
              <a:rPr lang="hr-HR" dirty="0" err="1" smtClean="0"/>
              <a:t>Amu</a:t>
            </a:r>
            <a:r>
              <a:rPr lang="hr-HR" dirty="0" smtClean="0"/>
              <a:t> Darija i Sir Darija</a:t>
            </a:r>
            <a:endParaRPr lang="hr-HR" dirty="0"/>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788" y="2160588"/>
            <a:ext cx="530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624514" y="4375150"/>
            <a:ext cx="357187" cy="35718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1</a:t>
            </a:r>
          </a:p>
        </p:txBody>
      </p:sp>
      <p:sp>
        <p:nvSpPr>
          <p:cNvPr id="6" name="Oval 5"/>
          <p:cNvSpPr/>
          <p:nvPr/>
        </p:nvSpPr>
        <p:spPr>
          <a:xfrm>
            <a:off x="6624639" y="4803775"/>
            <a:ext cx="357187" cy="35718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2</a:t>
            </a:r>
          </a:p>
        </p:txBody>
      </p:sp>
      <p:sp>
        <p:nvSpPr>
          <p:cNvPr id="7" name="Oval 6"/>
          <p:cNvSpPr/>
          <p:nvPr/>
        </p:nvSpPr>
        <p:spPr>
          <a:xfrm>
            <a:off x="7124700" y="4875214"/>
            <a:ext cx="357188" cy="357187"/>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3</a:t>
            </a:r>
          </a:p>
        </p:txBody>
      </p:sp>
      <p:sp>
        <p:nvSpPr>
          <p:cNvPr id="8" name="Oval 7"/>
          <p:cNvSpPr/>
          <p:nvPr/>
        </p:nvSpPr>
        <p:spPr>
          <a:xfrm>
            <a:off x="7624764" y="4803775"/>
            <a:ext cx="357187" cy="35718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4</a:t>
            </a:r>
          </a:p>
        </p:txBody>
      </p:sp>
      <p:sp>
        <p:nvSpPr>
          <p:cNvPr id="9" name="Oval 8"/>
          <p:cNvSpPr/>
          <p:nvPr/>
        </p:nvSpPr>
        <p:spPr>
          <a:xfrm>
            <a:off x="7410450" y="5089525"/>
            <a:ext cx="357188" cy="35718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5</a:t>
            </a:r>
          </a:p>
        </p:txBody>
      </p:sp>
      <p:sp>
        <p:nvSpPr>
          <p:cNvPr id="10" name="Oval 9"/>
          <p:cNvSpPr/>
          <p:nvPr/>
        </p:nvSpPr>
        <p:spPr>
          <a:xfrm>
            <a:off x="8624889" y="4303714"/>
            <a:ext cx="357187" cy="357187"/>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6</a:t>
            </a:r>
          </a:p>
        </p:txBody>
      </p:sp>
      <p:sp>
        <p:nvSpPr>
          <p:cNvPr id="11" name="Oval 10"/>
          <p:cNvSpPr/>
          <p:nvPr/>
        </p:nvSpPr>
        <p:spPr>
          <a:xfrm>
            <a:off x="8553450" y="3946525"/>
            <a:ext cx="357188" cy="35718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7</a:t>
            </a:r>
          </a:p>
        </p:txBody>
      </p:sp>
      <p:sp>
        <p:nvSpPr>
          <p:cNvPr id="12" name="Oval 11"/>
          <p:cNvSpPr/>
          <p:nvPr/>
        </p:nvSpPr>
        <p:spPr>
          <a:xfrm>
            <a:off x="6981825" y="2946400"/>
            <a:ext cx="357188" cy="35718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8</a:t>
            </a:r>
          </a:p>
        </p:txBody>
      </p:sp>
      <p:sp>
        <p:nvSpPr>
          <p:cNvPr id="13" name="Oval 12"/>
          <p:cNvSpPr/>
          <p:nvPr/>
        </p:nvSpPr>
        <p:spPr>
          <a:xfrm>
            <a:off x="6124575" y="3660775"/>
            <a:ext cx="357188" cy="35718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9</a:t>
            </a:r>
          </a:p>
        </p:txBody>
      </p:sp>
      <p:sp>
        <p:nvSpPr>
          <p:cNvPr id="14" name="Oval 13"/>
          <p:cNvSpPr/>
          <p:nvPr/>
        </p:nvSpPr>
        <p:spPr>
          <a:xfrm>
            <a:off x="6481764" y="3813175"/>
            <a:ext cx="428625" cy="357188"/>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900" dirty="0">
                <a:solidFill>
                  <a:schemeClr val="tx1"/>
                </a:solidFill>
              </a:rPr>
              <a:t>10</a:t>
            </a:r>
            <a:endParaRPr lang="hr-HR" dirty="0">
              <a:solidFill>
                <a:schemeClr val="tx1"/>
              </a:solidFill>
            </a:endParaRPr>
          </a:p>
        </p:txBody>
      </p:sp>
      <p:sp>
        <p:nvSpPr>
          <p:cNvPr id="15" name="Rectangle 14"/>
          <p:cNvSpPr/>
          <p:nvPr/>
        </p:nvSpPr>
        <p:spPr>
          <a:xfrm>
            <a:off x="2266951" y="1231901"/>
            <a:ext cx="2214563" cy="714375"/>
          </a:xfrm>
          <a:prstGeom prst="rect">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Žarišta naseljenosti </a:t>
            </a:r>
          </a:p>
        </p:txBody>
      </p:sp>
      <p:sp>
        <p:nvSpPr>
          <p:cNvPr id="16" name="Rectangle 15"/>
          <p:cNvSpPr/>
          <p:nvPr/>
        </p:nvSpPr>
        <p:spPr>
          <a:xfrm>
            <a:off x="1838325" y="2089150"/>
            <a:ext cx="3143250" cy="2357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pic>
        <p:nvPicPr>
          <p:cNvPr id="2" name="Slika 1"/>
          <p:cNvPicPr>
            <a:picLocks noChangeAspect="1"/>
          </p:cNvPicPr>
          <p:nvPr/>
        </p:nvPicPr>
        <p:blipFill>
          <a:blip r:embed="rId4"/>
          <a:stretch>
            <a:fillRect/>
          </a:stretch>
        </p:blipFill>
        <p:spPr>
          <a:xfrm>
            <a:off x="5041455" y="2083323"/>
            <a:ext cx="5645385" cy="4797968"/>
          </a:xfrm>
          <a:prstGeom prst="rect">
            <a:avLst/>
          </a:prstGeom>
        </p:spPr>
      </p:pic>
      <p:sp>
        <p:nvSpPr>
          <p:cNvPr id="4" name="Pravokutnik 3"/>
          <p:cNvSpPr/>
          <p:nvPr/>
        </p:nvSpPr>
        <p:spPr>
          <a:xfrm>
            <a:off x="5815537" y="1656605"/>
            <a:ext cx="3739101" cy="369332"/>
          </a:xfrm>
          <a:prstGeom prst="rect">
            <a:avLst/>
          </a:prstGeom>
        </p:spPr>
        <p:txBody>
          <a:bodyPr wrap="none">
            <a:spAutoFit/>
          </a:bodyPr>
          <a:lstStyle/>
          <a:p>
            <a:r>
              <a:rPr lang="hr-HR" dirty="0" smtClean="0"/>
              <a:t>Djelovanje vode na oblikovanje reljefa</a:t>
            </a:r>
            <a:endParaRPr lang="hr-HR" dirty="0"/>
          </a:p>
        </p:txBody>
      </p:sp>
      <p:pic>
        <p:nvPicPr>
          <p:cNvPr id="17" name="Slika 16"/>
          <p:cNvPicPr>
            <a:picLocks noChangeAspect="1"/>
          </p:cNvPicPr>
          <p:nvPr/>
        </p:nvPicPr>
        <p:blipFill>
          <a:blip r:embed="rId5"/>
          <a:stretch>
            <a:fillRect/>
          </a:stretch>
        </p:blipFill>
        <p:spPr>
          <a:xfrm>
            <a:off x="5073669" y="2055813"/>
            <a:ext cx="7102440" cy="4802187"/>
          </a:xfrm>
          <a:prstGeom prst="rect">
            <a:avLst/>
          </a:prstGeom>
        </p:spPr>
      </p:pic>
      <p:pic>
        <p:nvPicPr>
          <p:cNvPr id="18" name="Slika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3669" y="2575747"/>
            <a:ext cx="7090410" cy="3813120"/>
          </a:xfrm>
          <a:prstGeom prst="rect">
            <a:avLst/>
          </a:prstGeom>
        </p:spPr>
      </p:pic>
      <p:pic>
        <p:nvPicPr>
          <p:cNvPr id="19" name="Slika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1881" y="2388426"/>
            <a:ext cx="6982806" cy="4076382"/>
          </a:xfrm>
          <a:prstGeom prst="rect">
            <a:avLst/>
          </a:prstGeom>
        </p:spPr>
      </p:pic>
      <p:pic>
        <p:nvPicPr>
          <p:cNvPr id="20" name="Slika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0788" y="2366993"/>
            <a:ext cx="7141230" cy="4220977"/>
          </a:xfrm>
          <a:prstGeom prst="rect">
            <a:avLst/>
          </a:prstGeom>
        </p:spPr>
      </p:pic>
    </p:spTree>
    <p:extLst>
      <p:ext uri="{BB962C8B-B14F-4D97-AF65-F5344CB8AC3E}">
        <p14:creationId xmlns:p14="http://schemas.microsoft.com/office/powerpoint/2010/main" val="596518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5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bg/>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nodeType="clickEffect">
                                  <p:stCondLst>
                                    <p:cond delay="0"/>
                                  </p:stCondLst>
                                  <p:childTnLst>
                                    <p:animEffect transition="out" filter="fade">
                                      <p:cBhvr>
                                        <p:cTn id="40" dur="500"/>
                                        <p:tgtEl>
                                          <p:spTgt spid="20"/>
                                        </p:tgtEl>
                                      </p:cBhvr>
                                    </p:animEffect>
                                    <p:set>
                                      <p:cBhvr>
                                        <p:cTn id="41" dur="1" fill="hold">
                                          <p:stCondLst>
                                            <p:cond delay="499"/>
                                          </p:stCondLst>
                                        </p:cTn>
                                        <p:tgtEl>
                                          <p:spTgt spid="2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9"/>
                                        </p:tgtEl>
                                      </p:cBhvr>
                                    </p:animEffect>
                                    <p:set>
                                      <p:cBhvr>
                                        <p:cTn id="82" dur="1" fill="hold">
                                          <p:stCondLst>
                                            <p:cond delay="499"/>
                                          </p:stCondLst>
                                        </p:cTn>
                                        <p:tgtEl>
                                          <p:spTgt spid="1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4"/>
                                        </p:tgtEl>
                                        <p:attrNameLst>
                                          <p:attrName>style.visibility</p:attrName>
                                        </p:attrNameLst>
                                      </p:cBhvr>
                                      <p:to>
                                        <p:strVal val="visible"/>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18"/>
                                        </p:tgtEl>
                                        <p:attrNameLst>
                                          <p:attrName>style.visibility</p:attrName>
                                        </p:attrNameLst>
                                      </p:cBhvr>
                                      <p:to>
                                        <p:strVal val="visible"/>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16"/>
                                        </p:tgtEl>
                                        <p:attrNameLst>
                                          <p:attrName>style.visibility</p:attrName>
                                        </p:attrNameLst>
                                      </p:cBhvr>
                                      <p:to>
                                        <p:strVal val="visible"/>
                                      </p:to>
                                    </p:set>
                                    <p:animEffect transition="in" filter="fade">
                                      <p:cBhvr>
                                        <p:cTn id="140" dur="2000"/>
                                        <p:tgtEl>
                                          <p:spTgt spid="16"/>
                                        </p:tgtEl>
                                      </p:cBhvr>
                                    </p:animEffec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10" presetClass="entr" presetSubtype="0" fill="hold" grpId="0" nodeType="clickEffect">
                                  <p:stCondLst>
                                    <p:cond delay="0"/>
                                  </p:stCondLst>
                                  <p:childTnLst>
                                    <p:set>
                                      <p:cBhvr>
                                        <p:cTn id="144" dur="1" fill="hold">
                                          <p:stCondLst>
                                            <p:cond delay="0"/>
                                          </p:stCondLst>
                                        </p:cTn>
                                        <p:tgtEl>
                                          <p:spTgt spid="15"/>
                                        </p:tgtEl>
                                        <p:attrNameLst>
                                          <p:attrName>style.visibility</p:attrName>
                                        </p:attrNameLst>
                                      </p:cBhvr>
                                      <p:to>
                                        <p:strVal val="visible"/>
                                      </p:to>
                                    </p:set>
                                    <p:animEffect transition="in" filter="fade">
                                      <p:cBhvr>
                                        <p:cTn id="14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animBg="1"/>
      <p:bldP spid="6" grpId="0" uiExpand="1" animBg="1"/>
      <p:bldP spid="7" grpId="0" uiExpand="1" animBg="1"/>
      <p:bldP spid="8" grpId="0" uiExpand="1" animBg="1"/>
      <p:bldP spid="9" grpId="0" uiExpand="1" animBg="1"/>
      <p:bldP spid="10" grpId="0" uiExpand="1" animBg="1"/>
      <p:bldP spid="11" grpId="0" uiExpand="1" animBg="1"/>
      <p:bldP spid="12" grpId="0" uiExpand="1" animBg="1"/>
      <p:bldP spid="13" grpId="0" uiExpand="1" animBg="1"/>
      <p:bldP spid="14" grpId="0" uiExpand="1" animBg="1"/>
      <p:bldP spid="15" grpId="0" animBg="1"/>
      <p:bldP spid="16" grpId="0" animBg="1"/>
      <p:bldP spid="4" grpId="0"/>
      <p:bldP spid="4"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66638" y="947345"/>
            <a:ext cx="5745848" cy="3820989"/>
          </a:xfrm>
          <a:prstGeom prst="rect">
            <a:avLst/>
          </a:prstGeom>
        </p:spPr>
      </p:pic>
      <p:sp>
        <p:nvSpPr>
          <p:cNvPr id="3" name="Pravokutnik 2"/>
          <p:cNvSpPr/>
          <p:nvPr/>
        </p:nvSpPr>
        <p:spPr>
          <a:xfrm>
            <a:off x="370548" y="599041"/>
            <a:ext cx="2724913" cy="369332"/>
          </a:xfrm>
          <a:prstGeom prst="rect">
            <a:avLst/>
          </a:prstGeom>
        </p:spPr>
        <p:txBody>
          <a:bodyPr wrap="none">
            <a:spAutoFit/>
          </a:bodyPr>
          <a:lstStyle/>
          <a:p>
            <a:r>
              <a:rPr lang="hr-HR" dirty="0" smtClean="0"/>
              <a:t>Rijeka </a:t>
            </a:r>
            <a:r>
              <a:rPr lang="hr-HR" dirty="0" err="1" smtClean="0"/>
              <a:t>Chang</a:t>
            </a:r>
            <a:r>
              <a:rPr lang="hr-HR" dirty="0" smtClean="0"/>
              <a:t> Jiang (</a:t>
            </a:r>
            <a:r>
              <a:rPr lang="hr-HR" dirty="0" err="1" smtClean="0"/>
              <a:t>Jangce</a:t>
            </a:r>
            <a:r>
              <a:rPr lang="hr-HR" dirty="0" smtClean="0"/>
              <a:t>)</a:t>
            </a:r>
            <a:endParaRPr lang="hr-HR" dirty="0"/>
          </a:p>
        </p:txBody>
      </p:sp>
      <p:pic>
        <p:nvPicPr>
          <p:cNvPr id="4" name="Slika 3"/>
          <p:cNvPicPr>
            <a:picLocks noChangeAspect="1"/>
          </p:cNvPicPr>
          <p:nvPr/>
        </p:nvPicPr>
        <p:blipFill>
          <a:blip r:embed="rId3"/>
          <a:stretch>
            <a:fillRect/>
          </a:stretch>
        </p:blipFill>
        <p:spPr>
          <a:xfrm>
            <a:off x="5803456" y="3124200"/>
            <a:ext cx="6191250" cy="3733800"/>
          </a:xfrm>
          <a:prstGeom prst="rect">
            <a:avLst/>
          </a:prstGeom>
        </p:spPr>
      </p:pic>
      <p:sp>
        <p:nvSpPr>
          <p:cNvPr id="5" name="Pravokutnik 4"/>
          <p:cNvSpPr/>
          <p:nvPr/>
        </p:nvSpPr>
        <p:spPr>
          <a:xfrm>
            <a:off x="2930532" y="6412468"/>
            <a:ext cx="2890984" cy="369332"/>
          </a:xfrm>
          <a:prstGeom prst="rect">
            <a:avLst/>
          </a:prstGeom>
        </p:spPr>
        <p:txBody>
          <a:bodyPr wrap="none">
            <a:spAutoFit/>
          </a:bodyPr>
          <a:lstStyle/>
          <a:p>
            <a:r>
              <a:rPr lang="hr-HR" dirty="0" smtClean="0"/>
              <a:t>Rijeka </a:t>
            </a:r>
            <a:r>
              <a:rPr lang="hr-HR" dirty="0" err="1" smtClean="0"/>
              <a:t>Huang</a:t>
            </a:r>
            <a:r>
              <a:rPr lang="hr-HR" dirty="0" smtClean="0"/>
              <a:t> He (Žuta rijeka)</a:t>
            </a:r>
            <a:endParaRPr lang="hr-HR" dirty="0"/>
          </a:p>
        </p:txBody>
      </p:sp>
      <p:pic>
        <p:nvPicPr>
          <p:cNvPr id="6" name="Slika 5"/>
          <p:cNvPicPr>
            <a:picLocks noChangeAspect="1"/>
          </p:cNvPicPr>
          <p:nvPr/>
        </p:nvPicPr>
        <p:blipFill>
          <a:blip r:embed="rId4"/>
          <a:stretch>
            <a:fillRect/>
          </a:stretch>
        </p:blipFill>
        <p:spPr>
          <a:xfrm>
            <a:off x="5689600" y="0"/>
            <a:ext cx="6502400" cy="3657600"/>
          </a:xfrm>
          <a:prstGeom prst="rect">
            <a:avLst/>
          </a:prstGeom>
        </p:spPr>
      </p:pic>
    </p:spTree>
    <p:extLst>
      <p:ext uri="{BB962C8B-B14F-4D97-AF65-F5344CB8AC3E}">
        <p14:creationId xmlns:p14="http://schemas.microsoft.com/office/powerpoint/2010/main" val="3636345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79833" y="1195388"/>
            <a:ext cx="8229600" cy="876300"/>
          </a:xfrm>
        </p:spPr>
        <p:txBody>
          <a:bodyPr/>
          <a:lstStyle/>
          <a:p>
            <a:pPr algn="l" eaLnBrk="1" hangingPunct="1"/>
            <a:r>
              <a:rPr lang="hr-HR" altLang="sr-Latn-RS" dirty="0" smtClean="0"/>
              <a:t>Gustoća naseljenosti u Aziji</a:t>
            </a:r>
          </a:p>
        </p:txBody>
      </p:sp>
      <p:sp>
        <p:nvSpPr>
          <p:cNvPr id="3" name="Content Placeholder 2"/>
          <p:cNvSpPr>
            <a:spLocks noGrp="1"/>
          </p:cNvSpPr>
          <p:nvPr>
            <p:ph idx="1"/>
          </p:nvPr>
        </p:nvSpPr>
        <p:spPr>
          <a:xfrm>
            <a:off x="1999489" y="2666048"/>
            <a:ext cx="3114675" cy="4500562"/>
          </a:xfrm>
        </p:spPr>
        <p:txBody>
          <a:bodyPr/>
          <a:lstStyle/>
          <a:p>
            <a:pPr eaLnBrk="1" hangingPunct="1"/>
            <a:r>
              <a:rPr lang="hr-HR" altLang="sr-Latn-RS" i="1" dirty="0" smtClean="0"/>
              <a:t>Pokaži nizine koje su žarišta naseljenosti!</a:t>
            </a:r>
          </a:p>
        </p:txBody>
      </p:sp>
      <p:pic>
        <p:nvPicPr>
          <p:cNvPr id="22532" name="Picture 2"/>
          <p:cNvPicPr>
            <a:picLocks noChangeAspect="1" noChangeArrowheads="1"/>
          </p:cNvPicPr>
          <p:nvPr/>
        </p:nvPicPr>
        <p:blipFill>
          <a:blip r:embed="rId2">
            <a:extLst>
              <a:ext uri="{28A0092B-C50C-407E-A947-70E740481C1C}">
                <a14:useLocalDpi xmlns:a14="http://schemas.microsoft.com/office/drawing/2010/main" val="0"/>
              </a:ext>
            </a:extLst>
          </a:blip>
          <a:srcRect b="93"/>
          <a:stretch>
            <a:fillRect/>
          </a:stretch>
        </p:blipFill>
        <p:spPr bwMode="auto">
          <a:xfrm>
            <a:off x="6515481" y="1554163"/>
            <a:ext cx="4929188"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80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61544" y="1082675"/>
            <a:ext cx="8229600" cy="803275"/>
          </a:xfrm>
        </p:spPr>
        <p:txBody>
          <a:bodyPr/>
          <a:lstStyle/>
          <a:p>
            <a:pPr algn="l"/>
            <a:r>
              <a:rPr lang="hr-HR" altLang="sr-Latn-RS" b="1" dirty="0" smtClean="0"/>
              <a:t>Život na rubu- Vatreni prsten</a:t>
            </a:r>
          </a:p>
        </p:txBody>
      </p:sp>
      <p:sp>
        <p:nvSpPr>
          <p:cNvPr id="25603" name="Content Placeholder 2"/>
          <p:cNvSpPr>
            <a:spLocks noGrp="1"/>
          </p:cNvSpPr>
          <p:nvPr>
            <p:ph idx="1"/>
          </p:nvPr>
        </p:nvSpPr>
        <p:spPr/>
        <p:txBody>
          <a:bodyPr/>
          <a:lstStyle/>
          <a:p>
            <a:endParaRPr lang="hr-HR" altLang="sr-Latn-RS"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188" y="2000251"/>
            <a:ext cx="65722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6343651" y="3000375"/>
            <a:ext cx="1857375" cy="357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7" name="Oval 6"/>
          <p:cNvSpPr/>
          <p:nvPr/>
        </p:nvSpPr>
        <p:spPr>
          <a:xfrm>
            <a:off x="8596313" y="3786189"/>
            <a:ext cx="1003300" cy="49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8" name="Oval 7"/>
          <p:cNvSpPr/>
          <p:nvPr/>
        </p:nvSpPr>
        <p:spPr>
          <a:xfrm rot="17452723">
            <a:off x="8011319" y="3861594"/>
            <a:ext cx="1003300" cy="357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pic>
        <p:nvPicPr>
          <p:cNvPr id="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6189" y="4857751"/>
            <a:ext cx="27146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1277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15913" y="1125539"/>
            <a:ext cx="8229600" cy="1017587"/>
          </a:xfrm>
        </p:spPr>
        <p:txBody>
          <a:bodyPr/>
          <a:lstStyle/>
          <a:p>
            <a:pPr algn="l"/>
            <a:r>
              <a:rPr lang="hr-HR" altLang="sr-Latn-RS" dirty="0" smtClean="0"/>
              <a:t>Dubokomorski jarci</a:t>
            </a:r>
          </a:p>
        </p:txBody>
      </p:sp>
      <p:sp>
        <p:nvSpPr>
          <p:cNvPr id="3" name="Content Placeholder 2"/>
          <p:cNvSpPr>
            <a:spLocks noGrp="1"/>
          </p:cNvSpPr>
          <p:nvPr>
            <p:ph idx="1"/>
          </p:nvPr>
        </p:nvSpPr>
        <p:spPr>
          <a:xfrm>
            <a:off x="2101851" y="2171700"/>
            <a:ext cx="2257425" cy="2471738"/>
          </a:xfrm>
          <a:ln>
            <a:solidFill>
              <a:srgbClr val="FF0000"/>
            </a:solidFill>
            <a:miter lim="800000"/>
            <a:headEnd/>
            <a:tailEnd/>
          </a:ln>
        </p:spPr>
        <p:txBody>
          <a:bodyPr/>
          <a:lstStyle/>
          <a:p>
            <a:pPr marL="514350" indent="-514350">
              <a:buFont typeface="Arial" panose="020B0604020202020204" pitchFamily="34" charset="0"/>
              <a:buAutoNum type="arabicPeriod"/>
            </a:pPr>
            <a:r>
              <a:rPr lang="hr-HR" altLang="sr-Latn-RS" smtClean="0"/>
              <a:t>Kurilski</a:t>
            </a:r>
          </a:p>
          <a:p>
            <a:pPr marL="514350" indent="-514350">
              <a:buFont typeface="Arial" panose="020B0604020202020204" pitchFamily="34" charset="0"/>
              <a:buAutoNum type="arabicPeriod"/>
            </a:pPr>
            <a:r>
              <a:rPr lang="hr-HR" altLang="sr-Latn-RS" smtClean="0"/>
              <a:t>Japanski</a:t>
            </a:r>
          </a:p>
          <a:p>
            <a:pPr marL="514350" indent="-514350">
              <a:buFont typeface="Arial" panose="020B0604020202020204" pitchFamily="34" charset="0"/>
              <a:buAutoNum type="arabicPeriod"/>
            </a:pPr>
            <a:r>
              <a:rPr lang="hr-HR" altLang="sr-Latn-RS" smtClean="0"/>
              <a:t>Rykyu</a:t>
            </a:r>
          </a:p>
          <a:p>
            <a:pPr marL="514350" indent="-514350">
              <a:buFont typeface="Arial" panose="020B0604020202020204" pitchFamily="34" charset="0"/>
              <a:buAutoNum type="arabicPeriod"/>
            </a:pPr>
            <a:r>
              <a:rPr lang="hr-HR" altLang="sr-Latn-RS" smtClean="0"/>
              <a:t>Filipinski</a:t>
            </a:r>
          </a:p>
        </p:txBody>
      </p:sp>
      <p:pic>
        <p:nvPicPr>
          <p:cNvPr id="266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713" y="2143126"/>
            <a:ext cx="530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xplosion 1 4"/>
          <p:cNvSpPr/>
          <p:nvPr/>
        </p:nvSpPr>
        <p:spPr>
          <a:xfrm>
            <a:off x="8859838" y="3071814"/>
            <a:ext cx="571500" cy="428625"/>
          </a:xfrm>
          <a:prstGeom prst="irregularSeal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1</a:t>
            </a:r>
          </a:p>
        </p:txBody>
      </p:sp>
      <p:sp>
        <p:nvSpPr>
          <p:cNvPr id="6" name="Explosion 1 5"/>
          <p:cNvSpPr/>
          <p:nvPr/>
        </p:nvSpPr>
        <p:spPr>
          <a:xfrm>
            <a:off x="8859838" y="3643314"/>
            <a:ext cx="571500" cy="428625"/>
          </a:xfrm>
          <a:prstGeom prst="irregularSeal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2</a:t>
            </a:r>
          </a:p>
        </p:txBody>
      </p:sp>
      <p:sp>
        <p:nvSpPr>
          <p:cNvPr id="7" name="Explosion 1 6"/>
          <p:cNvSpPr/>
          <p:nvPr/>
        </p:nvSpPr>
        <p:spPr>
          <a:xfrm>
            <a:off x="8645525" y="4500564"/>
            <a:ext cx="571500" cy="428625"/>
          </a:xfrm>
          <a:prstGeom prst="irregularSeal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3</a:t>
            </a:r>
          </a:p>
        </p:txBody>
      </p:sp>
      <p:sp>
        <p:nvSpPr>
          <p:cNvPr id="8" name="Explosion 1 7"/>
          <p:cNvSpPr/>
          <p:nvPr/>
        </p:nvSpPr>
        <p:spPr>
          <a:xfrm>
            <a:off x="8716963" y="4929189"/>
            <a:ext cx="571500" cy="428625"/>
          </a:xfrm>
          <a:prstGeom prst="irregularSeal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4</a:t>
            </a:r>
          </a:p>
        </p:txBody>
      </p:sp>
    </p:spTree>
    <p:extLst>
      <p:ext uri="{BB962C8B-B14F-4D97-AF65-F5344CB8AC3E}">
        <p14:creationId xmlns:p14="http://schemas.microsoft.com/office/powerpoint/2010/main" val="203758550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6"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50050" y="857076"/>
            <a:ext cx="8229600" cy="1143000"/>
          </a:xfrm>
        </p:spPr>
        <p:txBody>
          <a:bodyPr/>
          <a:lstStyle/>
          <a:p>
            <a:pPr algn="l" eaLnBrk="1" hangingPunct="1"/>
            <a:r>
              <a:rPr lang="hr-HR" altLang="sr-Latn-RS" dirty="0" smtClean="0"/>
              <a:t>Pacifički vatreni prsten</a:t>
            </a:r>
          </a:p>
        </p:txBody>
      </p:sp>
      <p:pic>
        <p:nvPicPr>
          <p:cNvPr id="56322" name="Picture 2" descr="Datoteka:Pacific Ring of Fi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8552" y="2246313"/>
            <a:ext cx="6072187"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95501" y="1714501"/>
            <a:ext cx="7929563" cy="500063"/>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2000" b="1" dirty="0">
                <a:solidFill>
                  <a:schemeClr val="tx1"/>
                </a:solidFill>
              </a:rPr>
              <a:t>područje djelovanja vulkana i potresa na rubovima Tihog oceana</a:t>
            </a:r>
            <a:endParaRPr lang="hr-HR" sz="2000" dirty="0">
              <a:solidFill>
                <a:schemeClr val="tx1"/>
              </a:solidFill>
            </a:endParaRPr>
          </a:p>
        </p:txBody>
      </p:sp>
      <p:sp>
        <p:nvSpPr>
          <p:cNvPr id="7" name="Rectangle 6"/>
          <p:cNvSpPr/>
          <p:nvPr/>
        </p:nvSpPr>
        <p:spPr>
          <a:xfrm>
            <a:off x="6285737" y="2355453"/>
            <a:ext cx="5357813" cy="500063"/>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2000" b="1" dirty="0">
                <a:solidFill>
                  <a:schemeClr val="tx1"/>
                </a:solidFill>
              </a:rPr>
              <a:t>Seizmologija – znanost koja se bavi potresima</a:t>
            </a:r>
            <a:endParaRPr lang="hr-HR" sz="2000" dirty="0">
              <a:solidFill>
                <a:schemeClr val="tx1"/>
              </a:solidFill>
            </a:endParaRPr>
          </a:p>
        </p:txBody>
      </p:sp>
      <p:sp>
        <p:nvSpPr>
          <p:cNvPr id="8" name="Rectangle 7"/>
          <p:cNvSpPr/>
          <p:nvPr/>
        </p:nvSpPr>
        <p:spPr>
          <a:xfrm>
            <a:off x="6285737" y="2972246"/>
            <a:ext cx="5357813" cy="500062"/>
          </a:xfrm>
          <a:prstGeom prst="rect">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2000" b="1">
                <a:solidFill>
                  <a:schemeClr val="tx1"/>
                </a:solidFill>
                <a:cs typeface="Arial" charset="0"/>
              </a:rPr>
              <a:t>Seizmograf – poseban uređaj koji bilježi potrese</a:t>
            </a:r>
            <a:endParaRPr lang="hr-HR" sz="2000">
              <a:solidFill>
                <a:schemeClr val="tx1"/>
              </a:solidFill>
              <a:cs typeface="Arial" charset="0"/>
            </a:endParaRPr>
          </a:p>
        </p:txBody>
      </p:sp>
      <p:pic>
        <p:nvPicPr>
          <p:cNvPr id="1028" name="Picture 4" descr="http://dubrovacki.hr/datastore/imagestore/original/1262444516U18EED2E_seizmograf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32" y="3964782"/>
            <a:ext cx="5508625"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lika 2"/>
          <p:cNvPicPr>
            <a:picLocks noChangeAspect="1"/>
          </p:cNvPicPr>
          <p:nvPr/>
        </p:nvPicPr>
        <p:blipFill>
          <a:blip r:embed="rId5"/>
          <a:stretch>
            <a:fillRect/>
          </a:stretch>
        </p:blipFill>
        <p:spPr>
          <a:xfrm>
            <a:off x="150050" y="2309227"/>
            <a:ext cx="5672711" cy="3725813"/>
          </a:xfrm>
          <a:prstGeom prst="rect">
            <a:avLst/>
          </a:prstGeom>
        </p:spPr>
      </p:pic>
      <p:sp>
        <p:nvSpPr>
          <p:cNvPr id="4" name="Pravokutnik 3"/>
          <p:cNvSpPr/>
          <p:nvPr/>
        </p:nvSpPr>
        <p:spPr>
          <a:xfrm>
            <a:off x="734568" y="6100545"/>
            <a:ext cx="6096000" cy="646331"/>
          </a:xfrm>
          <a:prstGeom prst="rect">
            <a:avLst/>
          </a:prstGeom>
        </p:spPr>
        <p:txBody>
          <a:bodyPr>
            <a:spAutoFit/>
          </a:bodyPr>
          <a:lstStyle/>
          <a:p>
            <a:r>
              <a:rPr lang="pl-PL" dirty="0" smtClean="0">
                <a:hlinkClick r:id="rId6"/>
              </a:rPr>
              <a:t>Cunami u Japanu 2011. godine</a:t>
            </a:r>
            <a:endParaRPr lang="pl-PL" dirty="0" smtClean="0"/>
          </a:p>
          <a:p>
            <a:r>
              <a:rPr lang="pl-PL" dirty="0" smtClean="0"/>
              <a:t>Pogledaj videozapis</a:t>
            </a:r>
            <a:endParaRPr lang="hr-HR" dirty="0"/>
          </a:p>
        </p:txBody>
      </p:sp>
    </p:spTree>
    <p:extLst>
      <p:ext uri="{BB962C8B-B14F-4D97-AF65-F5344CB8AC3E}">
        <p14:creationId xmlns:p14="http://schemas.microsoft.com/office/powerpoint/2010/main" val="332086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xit" presetSubtype="0" fill="hold" nodeType="clickEffect">
                                  <p:stCondLst>
                                    <p:cond delay="0"/>
                                  </p:stCondLst>
                                  <p:childTnLst>
                                    <p:set>
                                      <p:cBhvr>
                                        <p:cTn id="11" dur="1" fill="hold">
                                          <p:stCondLst>
                                            <p:cond delay="0"/>
                                          </p:stCondLst>
                                        </p:cTn>
                                        <p:tgtEl>
                                          <p:spTgt spid="56322"/>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a:p>
        </p:txBody>
      </p:sp>
      <p:sp>
        <p:nvSpPr>
          <p:cNvPr id="3" name="Rezervirano mjesto sadržaja 2"/>
          <p:cNvSpPr>
            <a:spLocks noGrp="1"/>
          </p:cNvSpPr>
          <p:nvPr>
            <p:ph idx="1"/>
          </p:nvPr>
        </p:nvSpPr>
        <p:spPr>
          <a:xfrm>
            <a:off x="70104" y="1222121"/>
            <a:ext cx="10515600" cy="4351338"/>
          </a:xfrm>
        </p:spPr>
        <p:txBody>
          <a:bodyPr>
            <a:normAutofit/>
          </a:bodyPr>
          <a:lstStyle/>
          <a:p>
            <a:pPr marL="0" indent="0">
              <a:buNone/>
            </a:pPr>
            <a:r>
              <a:rPr lang="hr-HR" sz="2000" dirty="0" smtClean="0"/>
              <a:t>Vulkan </a:t>
            </a:r>
            <a:r>
              <a:rPr lang="hr-HR" sz="2000" dirty="0" err="1" smtClean="0"/>
              <a:t>Karymsky</a:t>
            </a:r>
            <a:r>
              <a:rPr lang="hr-HR" sz="2000" dirty="0" smtClean="0"/>
              <a:t> na Kamčatki eruptirao je 2019. godine</a:t>
            </a:r>
            <a:endParaRPr lang="hr-HR" sz="2000" dirty="0"/>
          </a:p>
        </p:txBody>
      </p:sp>
      <p:pic>
        <p:nvPicPr>
          <p:cNvPr id="4" name="Slika 3"/>
          <p:cNvPicPr>
            <a:picLocks noChangeAspect="1"/>
          </p:cNvPicPr>
          <p:nvPr/>
        </p:nvPicPr>
        <p:blipFill>
          <a:blip r:embed="rId2"/>
          <a:stretch>
            <a:fillRect/>
          </a:stretch>
        </p:blipFill>
        <p:spPr>
          <a:xfrm>
            <a:off x="243840" y="1690688"/>
            <a:ext cx="6656832" cy="4378693"/>
          </a:xfrm>
          <a:prstGeom prst="rect">
            <a:avLst/>
          </a:prstGeom>
        </p:spPr>
      </p:pic>
      <p:pic>
        <p:nvPicPr>
          <p:cNvPr id="5" name="Slika 4"/>
          <p:cNvPicPr>
            <a:picLocks noChangeAspect="1"/>
          </p:cNvPicPr>
          <p:nvPr/>
        </p:nvPicPr>
        <p:blipFill>
          <a:blip r:embed="rId3"/>
          <a:stretch>
            <a:fillRect/>
          </a:stretch>
        </p:blipFill>
        <p:spPr>
          <a:xfrm>
            <a:off x="6096000" y="2291924"/>
            <a:ext cx="5955411" cy="3176219"/>
          </a:xfrm>
          <a:prstGeom prst="rect">
            <a:avLst/>
          </a:prstGeom>
        </p:spPr>
      </p:pic>
      <p:sp>
        <p:nvSpPr>
          <p:cNvPr id="6" name="Pravokutnik 5"/>
          <p:cNvSpPr/>
          <p:nvPr/>
        </p:nvSpPr>
        <p:spPr>
          <a:xfrm>
            <a:off x="7500629" y="5700047"/>
            <a:ext cx="3853171" cy="369332"/>
          </a:xfrm>
          <a:prstGeom prst="rect">
            <a:avLst/>
          </a:prstGeom>
        </p:spPr>
        <p:txBody>
          <a:bodyPr wrap="none">
            <a:spAutoFit/>
          </a:bodyPr>
          <a:lstStyle/>
          <a:p>
            <a:r>
              <a:rPr lang="pl-PL" dirty="0" smtClean="0"/>
              <a:t>Vulkanska planina Fuji simbol je Japana</a:t>
            </a:r>
            <a:endParaRPr lang="hr-HR" dirty="0"/>
          </a:p>
        </p:txBody>
      </p:sp>
    </p:spTree>
    <p:extLst>
      <p:ext uri="{BB962C8B-B14F-4D97-AF65-F5344CB8AC3E}">
        <p14:creationId xmlns:p14="http://schemas.microsoft.com/office/powerpoint/2010/main" val="28073338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524000" y="1125539"/>
            <a:ext cx="9144000" cy="803275"/>
          </a:xfrm>
        </p:spPr>
        <p:txBody>
          <a:bodyPr/>
          <a:lstStyle/>
          <a:p>
            <a:r>
              <a:rPr lang="hr-HR" altLang="sr-Latn-RS" sz="2800" dirty="0"/>
              <a:t>Što su </a:t>
            </a:r>
            <a:r>
              <a:rPr lang="hr-HR" altLang="sr-Latn-RS" sz="2800" dirty="0" err="1"/>
              <a:t>litosferne</a:t>
            </a:r>
            <a:r>
              <a:rPr lang="hr-HR" altLang="sr-Latn-RS" sz="2800" dirty="0"/>
              <a:t> ploče? </a:t>
            </a:r>
            <a:r>
              <a:rPr lang="hr-HR" altLang="sr-Latn-RS" sz="2800" dirty="0" smtClean="0"/>
              <a:t>Kakvi su pokreti ploča u prostoru Azije?</a:t>
            </a:r>
            <a:endParaRPr lang="hr-HR" altLang="sr-Latn-RS" sz="2800" dirty="0"/>
          </a:p>
        </p:txBody>
      </p:sp>
      <p:sp>
        <p:nvSpPr>
          <p:cNvPr id="6147" name="Content Placeholder 2"/>
          <p:cNvSpPr>
            <a:spLocks noGrp="1"/>
          </p:cNvSpPr>
          <p:nvPr>
            <p:ph idx="1"/>
          </p:nvPr>
        </p:nvSpPr>
        <p:spPr/>
        <p:txBody>
          <a:bodyPr/>
          <a:lstStyle/>
          <a:p>
            <a:endParaRPr lang="hr-HR" altLang="sr-Latn-RS"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1857375"/>
            <a:ext cx="6572250"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988"/>
          <a:stretch>
            <a:fillRect/>
          </a:stretch>
        </p:blipFill>
        <p:spPr bwMode="auto">
          <a:xfrm>
            <a:off x="1766888" y="4538664"/>
            <a:ext cx="86868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542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endParaRPr lang="hr-HR" altLang="sr-Latn-RS" smtClean="0"/>
          </a:p>
        </p:txBody>
      </p:sp>
      <p:pic>
        <p:nvPicPr>
          <p:cNvPr id="143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1071564"/>
            <a:ext cx="65722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71950" y="2971802"/>
            <a:ext cx="6424612"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738813" y="2786063"/>
            <a:ext cx="785812" cy="571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cxnSp>
        <p:nvCxnSpPr>
          <p:cNvPr id="8" name="Straight Arrow Connector 7"/>
          <p:cNvCxnSpPr/>
          <p:nvPr/>
        </p:nvCxnSpPr>
        <p:spPr>
          <a:xfrm rot="16200000" flipH="1">
            <a:off x="6310314" y="3357564"/>
            <a:ext cx="714375" cy="7143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Pravokutnik 1"/>
          <p:cNvSpPr/>
          <p:nvPr/>
        </p:nvSpPr>
        <p:spPr>
          <a:xfrm>
            <a:off x="8656320" y="2111294"/>
            <a:ext cx="6096000" cy="646331"/>
          </a:xfrm>
          <a:prstGeom prst="rect">
            <a:avLst/>
          </a:prstGeom>
        </p:spPr>
        <p:txBody>
          <a:bodyPr>
            <a:spAutoFit/>
          </a:bodyPr>
          <a:lstStyle/>
          <a:p>
            <a:r>
              <a:rPr lang="hr-HR" b="1" i="0" dirty="0" smtClean="0">
                <a:solidFill>
                  <a:srgbClr val="383838"/>
                </a:solidFill>
                <a:effectLst/>
                <a:latin typeface="Nunito"/>
                <a:hlinkClick r:id="rId5"/>
              </a:rPr>
              <a:t>Nastanak Himalaje</a:t>
            </a:r>
            <a:endParaRPr lang="hr-HR" b="1" i="0" dirty="0" smtClean="0">
              <a:solidFill>
                <a:srgbClr val="383838"/>
              </a:solidFill>
              <a:effectLst/>
              <a:latin typeface="Nunito"/>
            </a:endParaRPr>
          </a:p>
          <a:p>
            <a:r>
              <a:rPr lang="hr-HR" b="0" i="0" dirty="0" smtClean="0">
                <a:solidFill>
                  <a:srgbClr val="212529"/>
                </a:solidFill>
                <a:effectLst/>
                <a:latin typeface="Nunito"/>
              </a:rPr>
              <a:t>Pogledaj videozapis</a:t>
            </a:r>
            <a:endParaRPr lang="hr-HR" b="0" i="0" dirty="0">
              <a:solidFill>
                <a:srgbClr val="212529"/>
              </a:solidFill>
              <a:effectLst/>
              <a:latin typeface="Nunito"/>
            </a:endParaRPr>
          </a:p>
        </p:txBody>
      </p:sp>
    </p:spTree>
    <p:extLst>
      <p:ext uri="{BB962C8B-B14F-4D97-AF65-F5344CB8AC3E}">
        <p14:creationId xmlns:p14="http://schemas.microsoft.com/office/powerpoint/2010/main" val="3005429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blinds(horizontal)">
                                      <p:cBhvr>
                                        <p:cTn id="1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6693" y="5773739"/>
            <a:ext cx="8229600" cy="803275"/>
          </a:xfrm>
        </p:spPr>
        <p:txBody>
          <a:bodyPr>
            <a:normAutofit/>
          </a:bodyPr>
          <a:lstStyle/>
          <a:p>
            <a:pPr algn="l" eaLnBrk="1" hangingPunct="1"/>
            <a:r>
              <a:rPr lang="hr-HR" altLang="sr-Latn-RS" sz="3200" b="1" dirty="0" smtClean="0"/>
              <a:t>Pacifički vatreni prsten</a:t>
            </a:r>
          </a:p>
        </p:txBody>
      </p:sp>
      <p:pic>
        <p:nvPicPr>
          <p:cNvPr id="2" name="Rezervirano mjesto sadržaja 1"/>
          <p:cNvPicPr>
            <a:picLocks noGrp="1" noChangeAspect="1"/>
          </p:cNvPicPr>
          <p:nvPr>
            <p:ph idx="1"/>
          </p:nvPr>
        </p:nvPicPr>
        <p:blipFill>
          <a:blip r:embed="rId3"/>
          <a:stretch>
            <a:fillRect/>
          </a:stretch>
        </p:blipFill>
        <p:spPr>
          <a:xfrm>
            <a:off x="366713" y="2777446"/>
            <a:ext cx="3658103" cy="2715125"/>
          </a:xfrm>
          <a:prstGeom prst="rect">
            <a:avLst/>
          </a:prstGeom>
        </p:spPr>
      </p:pic>
      <p:pic>
        <p:nvPicPr>
          <p:cNvPr id="235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169" y="1955870"/>
            <a:ext cx="657225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7620000" y="2944497"/>
            <a:ext cx="1857375" cy="357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7" name="Oval 6"/>
          <p:cNvSpPr/>
          <p:nvPr/>
        </p:nvSpPr>
        <p:spPr>
          <a:xfrm>
            <a:off x="9923714" y="3717178"/>
            <a:ext cx="1003300" cy="496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sp>
        <p:nvSpPr>
          <p:cNvPr id="8" name="Oval 7"/>
          <p:cNvSpPr/>
          <p:nvPr/>
        </p:nvSpPr>
        <p:spPr>
          <a:xfrm rot="17452723">
            <a:off x="9422064" y="3884364"/>
            <a:ext cx="1003300" cy="357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r-HR"/>
          </a:p>
        </p:txBody>
      </p:sp>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2"/>
          <a:stretch>
            <a:fillRect/>
          </a:stretch>
        </p:blipFill>
        <p:spPr bwMode="auto">
          <a:xfrm>
            <a:off x="9477375" y="4857751"/>
            <a:ext cx="2714625"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avokutnik 2"/>
          <p:cNvSpPr/>
          <p:nvPr/>
        </p:nvSpPr>
        <p:spPr>
          <a:xfrm>
            <a:off x="766355" y="1251867"/>
            <a:ext cx="10990216" cy="646331"/>
          </a:xfrm>
          <a:prstGeom prst="rect">
            <a:avLst/>
          </a:prstGeom>
        </p:spPr>
        <p:txBody>
          <a:bodyPr wrap="square">
            <a:spAutoFit/>
          </a:bodyPr>
          <a:lstStyle/>
          <a:p>
            <a:r>
              <a:rPr lang="hr-HR" i="0" dirty="0" smtClean="0">
                <a:effectLst/>
                <a:latin typeface="Nunito"/>
              </a:rPr>
              <a:t>Što uzrokuje mnogobrojne i jake potrese te erupcije vulkana? Koji je reljefni oblik u podmorju nastao podvlačenjem </a:t>
            </a:r>
            <a:r>
              <a:rPr lang="hr-HR" i="0" dirty="0" err="1" smtClean="0">
                <a:effectLst/>
                <a:latin typeface="Nunito"/>
              </a:rPr>
              <a:t>flipinske</a:t>
            </a:r>
            <a:r>
              <a:rPr lang="hr-HR" i="0" dirty="0" smtClean="0">
                <a:effectLst/>
                <a:latin typeface="Nunito"/>
              </a:rPr>
              <a:t> </a:t>
            </a:r>
            <a:r>
              <a:rPr lang="hr-HR" i="0" dirty="0" err="1" smtClean="0">
                <a:effectLst/>
                <a:latin typeface="Nunito"/>
              </a:rPr>
              <a:t>litosferne</a:t>
            </a:r>
            <a:r>
              <a:rPr lang="hr-HR" i="0" dirty="0" smtClean="0">
                <a:effectLst/>
                <a:latin typeface="Nunito"/>
              </a:rPr>
              <a:t> ploče pod euroazijsku</a:t>
            </a:r>
            <a:r>
              <a:rPr lang="hr-HR" b="0" i="0" dirty="0" smtClean="0">
                <a:solidFill>
                  <a:srgbClr val="262626"/>
                </a:solidFill>
                <a:effectLst/>
                <a:latin typeface="Nunito"/>
              </a:rPr>
              <a:t>?</a:t>
            </a:r>
            <a:endParaRPr lang="hr-HR" dirty="0"/>
          </a:p>
        </p:txBody>
      </p:sp>
    </p:spTree>
    <p:extLst>
      <p:ext uri="{BB962C8B-B14F-4D97-AF65-F5344CB8AC3E}">
        <p14:creationId xmlns:p14="http://schemas.microsoft.com/office/powerpoint/2010/main" val="3404499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13657" y="1129127"/>
            <a:ext cx="8229600" cy="874713"/>
          </a:xfrm>
        </p:spPr>
        <p:txBody>
          <a:bodyPr/>
          <a:lstStyle/>
          <a:p>
            <a:pPr algn="l"/>
            <a:r>
              <a:rPr lang="hr-HR" altLang="sr-Latn-RS" dirty="0"/>
              <a:t>Č</a:t>
            </a:r>
            <a:r>
              <a:rPr lang="hr-HR" altLang="sr-Latn-RS" dirty="0" smtClean="0"/>
              <a:t>etiri reljefne cjeline:</a:t>
            </a:r>
          </a:p>
        </p:txBody>
      </p:sp>
      <p:pic>
        <p:nvPicPr>
          <p:cNvPr id="2" name="Rezervirano mjesto sadržaja 1"/>
          <p:cNvPicPr>
            <a:picLocks noGrp="1" noChangeAspect="1"/>
          </p:cNvPicPr>
          <p:nvPr>
            <p:ph idx="1"/>
          </p:nvPr>
        </p:nvPicPr>
        <p:blipFill>
          <a:blip r:embed="rId3"/>
          <a:stretch>
            <a:fillRect/>
          </a:stretch>
        </p:blipFill>
        <p:spPr>
          <a:xfrm>
            <a:off x="7583325" y="2080918"/>
            <a:ext cx="4608675" cy="4351338"/>
          </a:xfrm>
          <a:prstGeom prst="rect">
            <a:avLst/>
          </a:prstGeom>
        </p:spPr>
      </p:pic>
      <p:pic>
        <p:nvPicPr>
          <p:cNvPr id="92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23" y="1950720"/>
            <a:ext cx="3657816" cy="213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3483" y="4320745"/>
            <a:ext cx="3611743" cy="237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descr="C:\Users\Svjetlana\Documents\školska knjiga\ppt predlosci i slike\smanjene\037_sh558275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4201" y="1919310"/>
            <a:ext cx="3538085" cy="219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199" y="4326346"/>
            <a:ext cx="36036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1883764" y="3257574"/>
            <a:ext cx="1857375" cy="792162"/>
          </a:xfrm>
          <a:prstGeom prst="roundRect">
            <a:avLst/>
          </a:prstGeom>
          <a:solidFill>
            <a:srgbClr val="996633"/>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smtClean="0">
                <a:solidFill>
                  <a:schemeClr val="tx1"/>
                </a:solidFill>
              </a:rPr>
              <a:t>Prastara Azija </a:t>
            </a:r>
            <a:r>
              <a:rPr lang="hr-HR" dirty="0">
                <a:solidFill>
                  <a:schemeClr val="tx1"/>
                </a:solidFill>
              </a:rPr>
              <a:t>i stara gromadna gorja</a:t>
            </a:r>
          </a:p>
        </p:txBody>
      </p:sp>
      <p:sp>
        <p:nvSpPr>
          <p:cNvPr id="9" name="Rounded Rectangle 8"/>
          <p:cNvSpPr/>
          <p:nvPr/>
        </p:nvSpPr>
        <p:spPr>
          <a:xfrm>
            <a:off x="6025006" y="4383110"/>
            <a:ext cx="1428750" cy="571500"/>
          </a:xfrm>
          <a:prstGeom prst="roundRect">
            <a:avLst/>
          </a:prstGeom>
          <a:solidFill>
            <a:srgbClr val="F96363"/>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smtClean="0">
                <a:solidFill>
                  <a:schemeClr val="tx1"/>
                </a:solidFill>
              </a:rPr>
              <a:t>Vatreni prsten</a:t>
            </a:r>
            <a:endParaRPr lang="hr-HR" dirty="0">
              <a:solidFill>
                <a:schemeClr val="tx1"/>
              </a:solidFill>
            </a:endParaRPr>
          </a:p>
        </p:txBody>
      </p:sp>
      <p:sp>
        <p:nvSpPr>
          <p:cNvPr id="10" name="Rounded Rectangle 9"/>
          <p:cNvSpPr/>
          <p:nvPr/>
        </p:nvSpPr>
        <p:spPr>
          <a:xfrm>
            <a:off x="2595884" y="4383110"/>
            <a:ext cx="1071563" cy="500062"/>
          </a:xfrm>
          <a:prstGeom prst="roundRect">
            <a:avLst/>
          </a:prstGeom>
          <a:solidFill>
            <a:srgbClr val="92D05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smtClean="0">
                <a:solidFill>
                  <a:schemeClr val="tx1"/>
                </a:solidFill>
              </a:rPr>
              <a:t> Nizine</a:t>
            </a:r>
            <a:endParaRPr lang="hr-HR" dirty="0">
              <a:solidFill>
                <a:schemeClr val="tx1"/>
              </a:solidFill>
            </a:endParaRPr>
          </a:p>
        </p:txBody>
      </p:sp>
      <p:sp>
        <p:nvSpPr>
          <p:cNvPr id="11" name="Rounded Rectangle 10"/>
          <p:cNvSpPr/>
          <p:nvPr/>
        </p:nvSpPr>
        <p:spPr>
          <a:xfrm>
            <a:off x="5799401" y="1906145"/>
            <a:ext cx="1654355" cy="781844"/>
          </a:xfrm>
          <a:prstGeom prst="roundRect">
            <a:avLst/>
          </a:prstGeom>
          <a:solidFill>
            <a:srgbClr val="FFFF99"/>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smtClean="0">
                <a:solidFill>
                  <a:schemeClr val="tx1"/>
                </a:solidFill>
              </a:rPr>
              <a:t>Mlade ulančane planine</a:t>
            </a:r>
            <a:endParaRPr lang="hr-HR" dirty="0">
              <a:solidFill>
                <a:schemeClr val="tx1"/>
              </a:solidFill>
            </a:endParaRPr>
          </a:p>
        </p:txBody>
      </p:sp>
      <p:pic>
        <p:nvPicPr>
          <p:cNvPr id="3" name="Slika 2"/>
          <p:cNvPicPr>
            <a:picLocks noChangeAspect="1"/>
          </p:cNvPicPr>
          <p:nvPr/>
        </p:nvPicPr>
        <p:blipFill>
          <a:blip r:embed="rId8"/>
          <a:stretch>
            <a:fillRect/>
          </a:stretch>
        </p:blipFill>
        <p:spPr>
          <a:xfrm>
            <a:off x="7453756" y="2123583"/>
            <a:ext cx="4738244" cy="4053579"/>
          </a:xfrm>
          <a:prstGeom prst="rect">
            <a:avLst/>
          </a:prstGeom>
        </p:spPr>
      </p:pic>
    </p:spTree>
    <p:extLst>
      <p:ext uri="{BB962C8B-B14F-4D97-AF65-F5344CB8AC3E}">
        <p14:creationId xmlns:p14="http://schemas.microsoft.com/office/powerpoint/2010/main" val="404823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66713" y="1180307"/>
            <a:ext cx="8229600" cy="874712"/>
          </a:xfrm>
        </p:spPr>
        <p:txBody>
          <a:bodyPr/>
          <a:lstStyle/>
          <a:p>
            <a:pPr algn="l"/>
            <a:r>
              <a:rPr lang="hr-HR" altLang="sr-Latn-RS" dirty="0" smtClean="0"/>
              <a:t>Prastara visočja</a:t>
            </a:r>
            <a:r>
              <a:rPr lang="hr-HR" altLang="sr-Latn-RS" sz="3200" dirty="0" smtClean="0"/>
              <a:t> - štitovi i platforme</a:t>
            </a:r>
          </a:p>
        </p:txBody>
      </p:sp>
      <p:sp>
        <p:nvSpPr>
          <p:cNvPr id="3" name="Content Placeholder 2"/>
          <p:cNvSpPr>
            <a:spLocks noGrp="1"/>
          </p:cNvSpPr>
          <p:nvPr>
            <p:ph idx="1"/>
          </p:nvPr>
        </p:nvSpPr>
        <p:spPr>
          <a:xfrm>
            <a:off x="235133" y="2680267"/>
            <a:ext cx="5259954" cy="3211966"/>
          </a:xfrm>
          <a:solidFill>
            <a:srgbClr val="9966FF"/>
          </a:solidFill>
        </p:spPr>
        <p:txBody>
          <a:bodyPr>
            <a:normAutofit/>
          </a:bodyPr>
          <a:lstStyle/>
          <a:p>
            <a:pPr marL="514350" indent="-514350">
              <a:buFont typeface="Arial" panose="020B0604020202020204" pitchFamily="34" charset="0"/>
              <a:buAutoNum type="arabicPeriod"/>
            </a:pPr>
            <a:r>
              <a:rPr lang="hr-HR" altLang="sr-Latn-RS" b="1" dirty="0" smtClean="0">
                <a:solidFill>
                  <a:schemeClr val="bg1"/>
                </a:solidFill>
              </a:rPr>
              <a:t>Sibirski štit              (</a:t>
            </a:r>
            <a:r>
              <a:rPr lang="hr-HR" altLang="sr-Latn-RS" b="1" dirty="0" err="1" smtClean="0">
                <a:solidFill>
                  <a:schemeClr val="bg1"/>
                </a:solidFill>
              </a:rPr>
              <a:t>Srednjosibirsko</a:t>
            </a:r>
            <a:r>
              <a:rPr lang="hr-HR" altLang="sr-Latn-RS" b="1" dirty="0" smtClean="0">
                <a:solidFill>
                  <a:schemeClr val="bg1"/>
                </a:solidFill>
              </a:rPr>
              <a:t> visočje)</a:t>
            </a:r>
            <a:endParaRPr lang="hr-HR" altLang="sr-Latn-RS" b="1" dirty="0">
              <a:solidFill>
                <a:schemeClr val="bg1"/>
              </a:solidFill>
            </a:endParaRPr>
          </a:p>
          <a:p>
            <a:pPr marL="514350" indent="-514350">
              <a:buFont typeface="Arial" panose="020B0604020202020204" pitchFamily="34" charset="0"/>
              <a:buAutoNum type="arabicPeriod"/>
            </a:pPr>
            <a:r>
              <a:rPr lang="hr-HR" altLang="sr-Latn-RS" b="1" dirty="0" smtClean="0">
                <a:solidFill>
                  <a:schemeClr val="bg1"/>
                </a:solidFill>
              </a:rPr>
              <a:t>Sjevernokineski štit</a:t>
            </a:r>
            <a:endParaRPr lang="hr-HR" altLang="sr-Latn-RS" b="1" dirty="0">
              <a:solidFill>
                <a:schemeClr val="bg1"/>
              </a:solidFill>
            </a:endParaRPr>
          </a:p>
          <a:p>
            <a:pPr marL="514350" indent="-514350">
              <a:buFont typeface="Arial" panose="020B0604020202020204" pitchFamily="34" charset="0"/>
              <a:buAutoNum type="arabicPeriod"/>
            </a:pPr>
            <a:r>
              <a:rPr lang="hr-HR" altLang="sr-Latn-RS" b="1" dirty="0" smtClean="0">
                <a:solidFill>
                  <a:schemeClr val="bg1"/>
                </a:solidFill>
              </a:rPr>
              <a:t>Južnokineski štit</a:t>
            </a:r>
            <a:endParaRPr lang="hr-HR" altLang="sr-Latn-RS" b="1" dirty="0">
              <a:solidFill>
                <a:schemeClr val="bg1"/>
              </a:solidFill>
            </a:endParaRPr>
          </a:p>
          <a:p>
            <a:pPr marL="514350" indent="-514350">
              <a:buFont typeface="Arial" panose="020B0604020202020204" pitchFamily="34" charset="0"/>
              <a:buAutoNum type="arabicPeriod"/>
            </a:pPr>
            <a:r>
              <a:rPr lang="hr-HR" altLang="sr-Latn-RS" b="1" dirty="0" smtClean="0">
                <a:solidFill>
                  <a:schemeClr val="bg1"/>
                </a:solidFill>
              </a:rPr>
              <a:t>Indijski štit (Dekan)</a:t>
            </a:r>
            <a:endParaRPr lang="hr-HR" altLang="sr-Latn-RS" b="1" dirty="0">
              <a:solidFill>
                <a:schemeClr val="bg1"/>
              </a:solidFill>
            </a:endParaRPr>
          </a:p>
          <a:p>
            <a:pPr marL="514350" indent="-514350">
              <a:buFont typeface="Arial" panose="020B0604020202020204" pitchFamily="34" charset="0"/>
              <a:buAutoNum type="arabicPeriod"/>
            </a:pPr>
            <a:r>
              <a:rPr lang="hr-HR" altLang="sr-Latn-RS" b="1" dirty="0" smtClean="0">
                <a:solidFill>
                  <a:schemeClr val="bg1"/>
                </a:solidFill>
              </a:rPr>
              <a:t>Arapski štit (Arapski poluotok) </a:t>
            </a:r>
            <a:endParaRPr lang="hr-HR" altLang="sr-Latn-RS" b="1" dirty="0">
              <a:solidFill>
                <a:schemeClr val="bg1"/>
              </a:solidFill>
            </a:endParaRP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3565" y="1878430"/>
            <a:ext cx="5648370" cy="481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8705034" y="2707686"/>
            <a:ext cx="285750" cy="2857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1</a:t>
            </a:r>
          </a:p>
        </p:txBody>
      </p:sp>
      <p:sp>
        <p:nvSpPr>
          <p:cNvPr id="15" name="Rounded Rectangle 14"/>
          <p:cNvSpPr/>
          <p:nvPr/>
        </p:nvSpPr>
        <p:spPr>
          <a:xfrm>
            <a:off x="9470571" y="3808911"/>
            <a:ext cx="457199" cy="2857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2</a:t>
            </a:r>
          </a:p>
        </p:txBody>
      </p:sp>
      <p:sp>
        <p:nvSpPr>
          <p:cNvPr id="16" name="Rounded Rectangle 15"/>
          <p:cNvSpPr/>
          <p:nvPr/>
        </p:nvSpPr>
        <p:spPr>
          <a:xfrm>
            <a:off x="9413420" y="4554115"/>
            <a:ext cx="285750" cy="2857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3</a:t>
            </a:r>
          </a:p>
        </p:txBody>
      </p:sp>
      <p:sp>
        <p:nvSpPr>
          <p:cNvPr id="17" name="Rounded Rectangle 16"/>
          <p:cNvSpPr/>
          <p:nvPr/>
        </p:nvSpPr>
        <p:spPr>
          <a:xfrm>
            <a:off x="7919901" y="5160917"/>
            <a:ext cx="285750" cy="2857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4</a:t>
            </a:r>
          </a:p>
        </p:txBody>
      </p:sp>
      <p:sp>
        <p:nvSpPr>
          <p:cNvPr id="18" name="Rounded Rectangle 17"/>
          <p:cNvSpPr/>
          <p:nvPr/>
        </p:nvSpPr>
        <p:spPr>
          <a:xfrm>
            <a:off x="6246368" y="4767127"/>
            <a:ext cx="337311" cy="28575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5</a:t>
            </a:r>
          </a:p>
        </p:txBody>
      </p:sp>
      <p:pic>
        <p:nvPicPr>
          <p:cNvPr id="2" name="Slika 1"/>
          <p:cNvPicPr>
            <a:picLocks noChangeAspect="1"/>
          </p:cNvPicPr>
          <p:nvPr/>
        </p:nvPicPr>
        <p:blipFill>
          <a:blip r:embed="rId4"/>
          <a:stretch>
            <a:fillRect/>
          </a:stretch>
        </p:blipFill>
        <p:spPr>
          <a:xfrm>
            <a:off x="333352" y="132125"/>
            <a:ext cx="11020425" cy="6315075"/>
          </a:xfrm>
          <a:prstGeom prst="rect">
            <a:avLst/>
          </a:prstGeom>
        </p:spPr>
      </p:pic>
    </p:spTree>
    <p:extLst>
      <p:ext uri="{BB962C8B-B14F-4D97-AF65-F5344CB8AC3E}">
        <p14:creationId xmlns:p14="http://schemas.microsoft.com/office/powerpoint/2010/main" val="3891276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4" grpId="0" animBg="1"/>
      <p:bldP spid="15"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hr-HR" altLang="sr-Latn-RS" smtClean="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381126"/>
            <a:ext cx="7578725"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Naslov 3"/>
          <p:cNvSpPr txBox="1">
            <a:spLocks/>
          </p:cNvSpPr>
          <p:nvPr/>
        </p:nvSpPr>
        <p:spPr>
          <a:xfrm>
            <a:off x="5667376" y="2428875"/>
            <a:ext cx="1357313" cy="571500"/>
          </a:xfrm>
          <a:prstGeom prst="rect">
            <a:avLst/>
          </a:prstGeom>
          <a:solidFill>
            <a:schemeClr val="accent2">
              <a:lumMod val="40000"/>
              <a:lumOff val="60000"/>
            </a:schemeClr>
          </a:solidFill>
          <a:ln>
            <a:solidFill>
              <a:srgbClr val="FF0000"/>
            </a:solidFill>
          </a:ln>
        </p:spPr>
        <p:txBody>
          <a:bodyPr anchor="ctr"/>
          <a:lstStyle/>
          <a:p>
            <a:pPr algn="ctr">
              <a:defRPr/>
            </a:pPr>
            <a:r>
              <a:rPr lang="hr-HR" sz="1400" dirty="0">
                <a:latin typeface="+mj-lt"/>
                <a:ea typeface="+mj-ea"/>
                <a:cs typeface="+mj-cs"/>
              </a:rPr>
              <a:t>Blage padine, zaobljeni vrhovi</a:t>
            </a:r>
          </a:p>
        </p:txBody>
      </p:sp>
      <p:pic>
        <p:nvPicPr>
          <p:cNvPr id="7" name="Picture 3" descr="C:\Users\Svjetlana\Documents\školska knjiga\ppt predlosci i slike\smanjene\093_00003036340_405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25" y="1095376"/>
            <a:ext cx="350043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Naslov 3"/>
          <p:cNvSpPr txBox="1">
            <a:spLocks/>
          </p:cNvSpPr>
          <p:nvPr/>
        </p:nvSpPr>
        <p:spPr>
          <a:xfrm>
            <a:off x="2024063" y="1214438"/>
            <a:ext cx="1357312" cy="571500"/>
          </a:xfrm>
          <a:prstGeom prst="rect">
            <a:avLst/>
          </a:prstGeom>
          <a:solidFill>
            <a:schemeClr val="accent2">
              <a:lumMod val="40000"/>
              <a:lumOff val="60000"/>
            </a:schemeClr>
          </a:solidFill>
          <a:ln>
            <a:solidFill>
              <a:srgbClr val="FF0000"/>
            </a:solidFill>
          </a:ln>
        </p:spPr>
        <p:txBody>
          <a:bodyPr anchor="ctr"/>
          <a:lstStyle/>
          <a:p>
            <a:pPr algn="ctr">
              <a:defRPr/>
            </a:pPr>
            <a:r>
              <a:rPr lang="hr-HR" sz="1400" dirty="0">
                <a:latin typeface="+mj-lt"/>
                <a:ea typeface="+mj-ea"/>
                <a:cs typeface="+mj-cs"/>
              </a:rPr>
              <a:t>Veće visine, strme padine, oštri vrhovi</a:t>
            </a: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500" y="1068388"/>
            <a:ext cx="281463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p:cNvSpPr txBox="1">
            <a:spLocks/>
          </p:cNvSpPr>
          <p:nvPr/>
        </p:nvSpPr>
        <p:spPr>
          <a:xfrm>
            <a:off x="1524001" y="5572126"/>
            <a:ext cx="2500313" cy="1285875"/>
          </a:xfrm>
          <a:prstGeom prst="rect">
            <a:avLst/>
          </a:prstGeom>
          <a:solidFill>
            <a:schemeClr val="bg1"/>
          </a:solidFill>
        </p:spPr>
        <p:txBody>
          <a:bodyPr anchor="ctr">
            <a:normAutofit fontScale="52500" lnSpcReduction="20000"/>
          </a:bodyPr>
          <a:lstStyle/>
          <a:p>
            <a:pPr algn="ctr">
              <a:defRPr/>
            </a:pPr>
            <a:r>
              <a:rPr lang="hr-HR" sz="4400" dirty="0">
                <a:latin typeface="+mj-lt"/>
                <a:ea typeface="+mj-ea"/>
                <a:cs typeface="+mj-cs"/>
              </a:rPr>
              <a:t>Kakva su obilježja mladoga gorja, a kakva staroga gorja?</a:t>
            </a:r>
          </a:p>
        </p:txBody>
      </p:sp>
    </p:spTree>
    <p:extLst>
      <p:ext uri="{BB962C8B-B14F-4D97-AF65-F5344CB8AC3E}">
        <p14:creationId xmlns:p14="http://schemas.microsoft.com/office/powerpoint/2010/main" val="3862573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blinds(horizontal)">
                                      <p:cBhvr>
                                        <p:cTn id="12" dur="500"/>
                                        <p:tgtEl>
                                          <p:spTgt spid="92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6"/>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05246" y="1134270"/>
            <a:ext cx="8229600" cy="874712"/>
          </a:xfrm>
        </p:spPr>
        <p:txBody>
          <a:bodyPr/>
          <a:lstStyle/>
          <a:p>
            <a:pPr algn="l"/>
            <a:r>
              <a:rPr lang="hr-HR" altLang="sr-Latn-RS" dirty="0" smtClean="0"/>
              <a:t>Stara gromadna gorja</a:t>
            </a:r>
          </a:p>
        </p:txBody>
      </p:sp>
      <p:sp>
        <p:nvSpPr>
          <p:cNvPr id="3" name="Content Placeholder 2"/>
          <p:cNvSpPr>
            <a:spLocks noGrp="1"/>
          </p:cNvSpPr>
          <p:nvPr>
            <p:ph idx="1"/>
          </p:nvPr>
        </p:nvSpPr>
        <p:spPr>
          <a:xfrm>
            <a:off x="1838325" y="2189163"/>
            <a:ext cx="3043238" cy="4525962"/>
          </a:xfrm>
          <a:solidFill>
            <a:srgbClr val="996633"/>
          </a:solidFill>
        </p:spPr>
        <p:txBody>
          <a:bodyPr/>
          <a:lstStyle/>
          <a:p>
            <a:pPr marL="514350" indent="-514350">
              <a:buFont typeface="Arial" panose="020B0604020202020204" pitchFamily="34" charset="0"/>
              <a:buAutoNum type="arabicPeriod"/>
            </a:pPr>
            <a:endParaRPr lang="hr-HR" altLang="sr-Latn-RS" b="1" dirty="0" smtClean="0">
              <a:solidFill>
                <a:schemeClr val="bg1"/>
              </a:solidFill>
            </a:endParaRPr>
          </a:p>
          <a:p>
            <a:pPr marL="514350" indent="-514350">
              <a:buFont typeface="Arial" panose="020B0604020202020204" pitchFamily="34" charset="0"/>
              <a:buAutoNum type="arabicPeriod"/>
            </a:pPr>
            <a:r>
              <a:rPr lang="hr-HR" altLang="sr-Latn-RS" b="1" dirty="0" smtClean="0">
                <a:solidFill>
                  <a:schemeClr val="bg1"/>
                </a:solidFill>
              </a:rPr>
              <a:t>Ural</a:t>
            </a:r>
          </a:p>
          <a:p>
            <a:pPr marL="514350" indent="-514350">
              <a:buFont typeface="Arial" panose="020B0604020202020204" pitchFamily="34" charset="0"/>
              <a:buAutoNum type="arabicPeriod"/>
            </a:pPr>
            <a:r>
              <a:rPr lang="hr-HR" altLang="sr-Latn-RS" b="1" dirty="0" err="1" smtClean="0">
                <a:solidFill>
                  <a:schemeClr val="bg1"/>
                </a:solidFill>
              </a:rPr>
              <a:t>Altaj</a:t>
            </a:r>
            <a:endParaRPr lang="hr-HR" altLang="sr-Latn-RS" b="1" dirty="0" smtClean="0">
              <a:solidFill>
                <a:schemeClr val="bg1"/>
              </a:solidFill>
            </a:endParaRPr>
          </a:p>
          <a:p>
            <a:pPr marL="514350" indent="-514350">
              <a:buFont typeface="Arial" panose="020B0604020202020204" pitchFamily="34" charset="0"/>
              <a:buAutoNum type="arabicPeriod"/>
            </a:pPr>
            <a:r>
              <a:rPr lang="hr-HR" altLang="sr-Latn-RS" b="1" dirty="0" err="1" smtClean="0">
                <a:solidFill>
                  <a:schemeClr val="bg1"/>
                </a:solidFill>
              </a:rPr>
              <a:t>Sajansko</a:t>
            </a:r>
            <a:r>
              <a:rPr lang="hr-HR" altLang="sr-Latn-RS" b="1" dirty="0" smtClean="0">
                <a:solidFill>
                  <a:schemeClr val="bg1"/>
                </a:solidFill>
              </a:rPr>
              <a:t> gorje</a:t>
            </a:r>
          </a:p>
          <a:p>
            <a:pPr marL="514350" indent="-514350">
              <a:buFont typeface="Arial" panose="020B0604020202020204" pitchFamily="34" charset="0"/>
              <a:buAutoNum type="arabicPeriod"/>
            </a:pPr>
            <a:r>
              <a:rPr lang="hr-HR" altLang="sr-Latn-RS" b="1" dirty="0" err="1" smtClean="0">
                <a:solidFill>
                  <a:schemeClr val="bg1"/>
                </a:solidFill>
              </a:rPr>
              <a:t>Jablonovsko</a:t>
            </a:r>
            <a:r>
              <a:rPr lang="hr-HR" altLang="sr-Latn-RS" b="1" dirty="0" smtClean="0">
                <a:solidFill>
                  <a:schemeClr val="bg1"/>
                </a:solidFill>
              </a:rPr>
              <a:t> gorje</a:t>
            </a:r>
          </a:p>
          <a:p>
            <a:pPr marL="514350" indent="-514350">
              <a:buFont typeface="Arial" panose="020B0604020202020204" pitchFamily="34" charset="0"/>
              <a:buAutoNum type="arabicPeriod"/>
            </a:pPr>
            <a:r>
              <a:rPr lang="hr-HR" altLang="sr-Latn-RS" b="1" dirty="0" err="1" smtClean="0">
                <a:solidFill>
                  <a:schemeClr val="bg1"/>
                </a:solidFill>
              </a:rPr>
              <a:t>Stanovojsko</a:t>
            </a:r>
            <a:r>
              <a:rPr lang="hr-HR" altLang="sr-Latn-RS" b="1" dirty="0" smtClean="0">
                <a:solidFill>
                  <a:schemeClr val="bg1"/>
                </a:solidFill>
              </a:rPr>
              <a:t> gorje</a:t>
            </a:r>
          </a:p>
        </p:txBody>
      </p:sp>
      <p:pic>
        <p:nvPicPr>
          <p:cNvPr id="122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213" y="2160588"/>
            <a:ext cx="530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096125" y="3732213"/>
            <a:ext cx="285750" cy="2857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2</a:t>
            </a:r>
          </a:p>
        </p:txBody>
      </p:sp>
      <p:sp>
        <p:nvSpPr>
          <p:cNvPr id="6" name="Rectangle 5"/>
          <p:cNvSpPr/>
          <p:nvPr/>
        </p:nvSpPr>
        <p:spPr>
          <a:xfrm>
            <a:off x="7739063" y="3660775"/>
            <a:ext cx="285750" cy="2857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3</a:t>
            </a:r>
          </a:p>
        </p:txBody>
      </p:sp>
      <p:sp>
        <p:nvSpPr>
          <p:cNvPr id="7" name="Rectangle 6"/>
          <p:cNvSpPr/>
          <p:nvPr/>
        </p:nvSpPr>
        <p:spPr>
          <a:xfrm>
            <a:off x="6453188" y="3232150"/>
            <a:ext cx="285750" cy="2857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1</a:t>
            </a:r>
          </a:p>
        </p:txBody>
      </p:sp>
      <p:sp>
        <p:nvSpPr>
          <p:cNvPr id="8" name="Rectangle 7"/>
          <p:cNvSpPr/>
          <p:nvPr/>
        </p:nvSpPr>
        <p:spPr>
          <a:xfrm>
            <a:off x="8167688" y="3517900"/>
            <a:ext cx="285750" cy="2857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4</a:t>
            </a:r>
          </a:p>
        </p:txBody>
      </p:sp>
      <p:sp>
        <p:nvSpPr>
          <p:cNvPr id="9" name="Rectangle 8"/>
          <p:cNvSpPr/>
          <p:nvPr/>
        </p:nvSpPr>
        <p:spPr>
          <a:xfrm>
            <a:off x="8453438" y="3232150"/>
            <a:ext cx="285750" cy="28575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solidFill>
                  <a:schemeClr val="tx1"/>
                </a:solidFill>
              </a:rPr>
              <a:t>5</a:t>
            </a:r>
          </a:p>
        </p:txBody>
      </p:sp>
      <p:pic>
        <p:nvPicPr>
          <p:cNvPr id="2" name="Slika 1"/>
          <p:cNvPicPr>
            <a:picLocks noChangeAspect="1"/>
          </p:cNvPicPr>
          <p:nvPr/>
        </p:nvPicPr>
        <p:blipFill>
          <a:blip r:embed="rId4"/>
          <a:stretch>
            <a:fillRect/>
          </a:stretch>
        </p:blipFill>
        <p:spPr>
          <a:xfrm>
            <a:off x="5002213" y="2008982"/>
            <a:ext cx="6236758" cy="4677568"/>
          </a:xfrm>
          <a:prstGeom prst="rect">
            <a:avLst/>
          </a:prstGeom>
        </p:spPr>
      </p:pic>
      <p:pic>
        <p:nvPicPr>
          <p:cNvPr id="4" name="Slika 3"/>
          <p:cNvPicPr>
            <a:picLocks noChangeAspect="1"/>
          </p:cNvPicPr>
          <p:nvPr/>
        </p:nvPicPr>
        <p:blipFill>
          <a:blip r:embed="rId5"/>
          <a:stretch>
            <a:fillRect/>
          </a:stretch>
        </p:blipFill>
        <p:spPr>
          <a:xfrm>
            <a:off x="5002213" y="3304158"/>
            <a:ext cx="6600443" cy="2776463"/>
          </a:xfrm>
          <a:prstGeom prst="rect">
            <a:avLst/>
          </a:prstGeom>
        </p:spPr>
      </p:pic>
    </p:spTree>
    <p:extLst>
      <p:ext uri="{BB962C8B-B14F-4D97-AF65-F5344CB8AC3E}">
        <p14:creationId xmlns:p14="http://schemas.microsoft.com/office/powerpoint/2010/main" val="217956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animBg="1"/>
      <p:bldP spid="6" grpId="0" uiExpand="1" animBg="1"/>
      <p:bldP spid="7" grpId="0" animBg="1"/>
      <p:bldP spid="8" grpId="0" uiExpand="1" animBg="1"/>
      <p:bldP spid="9" grpId="0" uiExpan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400" y="1143000"/>
            <a:ext cx="8229600" cy="874712"/>
          </a:xfrm>
        </p:spPr>
        <p:txBody>
          <a:bodyPr/>
          <a:lstStyle/>
          <a:p>
            <a:pPr algn="l"/>
            <a:r>
              <a:rPr lang="hr-HR" altLang="sr-Latn-RS" b="1" dirty="0" smtClean="0"/>
              <a:t>Mlade ulančane planine</a:t>
            </a:r>
          </a:p>
        </p:txBody>
      </p:sp>
      <p:sp>
        <p:nvSpPr>
          <p:cNvPr id="3" name="Content Placeholder 2"/>
          <p:cNvSpPr>
            <a:spLocks noGrp="1"/>
          </p:cNvSpPr>
          <p:nvPr>
            <p:ph idx="1"/>
          </p:nvPr>
        </p:nvSpPr>
        <p:spPr>
          <a:xfrm>
            <a:off x="1881189" y="2189163"/>
            <a:ext cx="3043237" cy="4525962"/>
          </a:xfrm>
          <a:solidFill>
            <a:srgbClr val="FFFF99"/>
          </a:solidFill>
        </p:spPr>
        <p:txBody>
          <a:bodyPr rtlCol="0">
            <a:normAutofit fontScale="92500" lnSpcReduction="10000"/>
          </a:bodyPr>
          <a:lstStyle/>
          <a:p>
            <a:pPr marL="514350" indent="-514350">
              <a:buFont typeface="Arial" panose="020B0604020202020204" pitchFamily="34" charset="0"/>
              <a:buAutoNum type="arabicPeriod"/>
              <a:defRPr/>
            </a:pPr>
            <a:r>
              <a:rPr lang="hr-HR" dirty="0" smtClean="0"/>
              <a:t>Toros</a:t>
            </a:r>
          </a:p>
          <a:p>
            <a:pPr marL="514350" indent="-514350">
              <a:buFont typeface="Arial" panose="020B0604020202020204" pitchFamily="34" charset="0"/>
              <a:buAutoNum type="arabicPeriod"/>
              <a:defRPr/>
            </a:pPr>
            <a:r>
              <a:rPr lang="hr-HR" dirty="0" smtClean="0"/>
              <a:t>Kavkaz</a:t>
            </a:r>
          </a:p>
          <a:p>
            <a:pPr marL="514350" indent="-514350">
              <a:buFont typeface="Arial" panose="020B0604020202020204" pitchFamily="34" charset="0"/>
              <a:buAutoNum type="arabicPeriod"/>
              <a:defRPr/>
            </a:pPr>
            <a:r>
              <a:rPr lang="hr-HR" dirty="0" smtClean="0"/>
              <a:t>Elburs</a:t>
            </a:r>
          </a:p>
          <a:p>
            <a:pPr marL="514350" indent="-514350">
              <a:buFont typeface="Arial" panose="020B0604020202020204" pitchFamily="34" charset="0"/>
              <a:buAutoNum type="arabicPeriod"/>
              <a:defRPr/>
            </a:pPr>
            <a:r>
              <a:rPr lang="hr-HR" dirty="0" smtClean="0"/>
              <a:t>Iransko gorje</a:t>
            </a:r>
          </a:p>
          <a:p>
            <a:pPr marL="514350" indent="-514350">
              <a:buFont typeface="Arial" panose="020B0604020202020204" pitchFamily="34" charset="0"/>
              <a:buAutoNum type="arabicPeriod"/>
              <a:defRPr/>
            </a:pPr>
            <a:r>
              <a:rPr lang="hr-HR" dirty="0" smtClean="0"/>
              <a:t>Hindukuš</a:t>
            </a:r>
          </a:p>
          <a:p>
            <a:pPr marL="514350" indent="-514350">
              <a:buFont typeface="Arial" panose="020B0604020202020204" pitchFamily="34" charset="0"/>
              <a:buAutoNum type="arabicPeriod"/>
              <a:defRPr/>
            </a:pPr>
            <a:r>
              <a:rPr lang="hr-HR" dirty="0" smtClean="0"/>
              <a:t>Pamir</a:t>
            </a:r>
          </a:p>
          <a:p>
            <a:pPr marL="514350" indent="-514350">
              <a:buFont typeface="Arial" panose="020B0604020202020204" pitchFamily="34" charset="0"/>
              <a:buAutoNum type="arabicPeriod"/>
              <a:defRPr/>
            </a:pPr>
            <a:r>
              <a:rPr lang="hr-HR" dirty="0" smtClean="0"/>
              <a:t>Karakorum</a:t>
            </a:r>
          </a:p>
          <a:p>
            <a:pPr marL="514350" indent="-514350">
              <a:buFont typeface="Arial" panose="020B0604020202020204" pitchFamily="34" charset="0"/>
              <a:buAutoNum type="arabicPeriod"/>
              <a:defRPr/>
            </a:pPr>
            <a:r>
              <a:rPr lang="hr-HR" dirty="0" smtClean="0"/>
              <a:t>Himalaja</a:t>
            </a:r>
          </a:p>
          <a:p>
            <a:pPr marL="514350" indent="-514350">
              <a:buFont typeface="Arial" panose="020B0604020202020204" pitchFamily="34" charset="0"/>
              <a:buAutoNum type="arabicPeriod"/>
              <a:defRPr/>
            </a:pPr>
            <a:r>
              <a:rPr lang="hr-HR" dirty="0" smtClean="0"/>
              <a:t>Kunlun Shan</a:t>
            </a:r>
          </a:p>
          <a:p>
            <a:pPr marL="514350" indent="-514350">
              <a:buFont typeface="Arial" panose="020B0604020202020204" pitchFamily="34" charset="0"/>
              <a:buAutoNum type="arabicPeriod"/>
              <a:defRPr/>
            </a:pPr>
            <a:r>
              <a:rPr lang="hr-HR" dirty="0" smtClean="0"/>
              <a:t>Tien Shan</a:t>
            </a:r>
            <a:endParaRPr lang="hr-HR" dirty="0"/>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5075" y="2160588"/>
            <a:ext cx="530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5067301" y="4017963"/>
            <a:ext cx="3643313" cy="135731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Isosceles Triangle 6"/>
          <p:cNvSpPr/>
          <p:nvPr/>
        </p:nvSpPr>
        <p:spPr>
          <a:xfrm>
            <a:off x="4995826" y="3875109"/>
            <a:ext cx="357190" cy="35719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200" dirty="0">
                <a:ln>
                  <a:solidFill>
                    <a:schemeClr val="tx1"/>
                  </a:solidFill>
                </a:ln>
              </a:rPr>
              <a:t>1</a:t>
            </a:r>
          </a:p>
        </p:txBody>
      </p:sp>
      <p:sp>
        <p:nvSpPr>
          <p:cNvPr id="9" name="Isosceles Triangle 8"/>
          <p:cNvSpPr/>
          <p:nvPr/>
        </p:nvSpPr>
        <p:spPr>
          <a:xfrm>
            <a:off x="5567330" y="3660795"/>
            <a:ext cx="357190" cy="35719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200" dirty="0">
                <a:ln>
                  <a:solidFill>
                    <a:schemeClr val="tx1"/>
                  </a:solidFill>
                </a:ln>
              </a:rPr>
              <a:t>2</a:t>
            </a:r>
          </a:p>
        </p:txBody>
      </p:sp>
      <p:sp>
        <p:nvSpPr>
          <p:cNvPr id="10" name="Isosceles Triangle 9"/>
          <p:cNvSpPr/>
          <p:nvPr/>
        </p:nvSpPr>
        <p:spPr>
          <a:xfrm>
            <a:off x="6067396" y="4446613"/>
            <a:ext cx="357190" cy="35719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200" dirty="0">
                <a:ln>
                  <a:solidFill>
                    <a:schemeClr val="tx1"/>
                  </a:solidFill>
                </a:ln>
              </a:rPr>
              <a:t>4</a:t>
            </a:r>
          </a:p>
        </p:txBody>
      </p:sp>
      <p:sp>
        <p:nvSpPr>
          <p:cNvPr id="11" name="Isosceles Triangle 10"/>
          <p:cNvSpPr/>
          <p:nvPr/>
        </p:nvSpPr>
        <p:spPr>
          <a:xfrm>
            <a:off x="5853082" y="3732233"/>
            <a:ext cx="357190" cy="35719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200" dirty="0">
                <a:ln>
                  <a:solidFill>
                    <a:schemeClr val="tx1"/>
                  </a:solidFill>
                </a:ln>
              </a:rPr>
              <a:t>3</a:t>
            </a:r>
          </a:p>
        </p:txBody>
      </p:sp>
      <p:sp>
        <p:nvSpPr>
          <p:cNvPr id="12" name="Isosceles Triangle 11"/>
          <p:cNvSpPr/>
          <p:nvPr/>
        </p:nvSpPr>
        <p:spPr>
          <a:xfrm>
            <a:off x="6496024" y="4375175"/>
            <a:ext cx="357190" cy="35719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200" dirty="0">
                <a:ln>
                  <a:solidFill>
                    <a:schemeClr val="tx1"/>
                  </a:solidFill>
                </a:ln>
              </a:rPr>
              <a:t>5</a:t>
            </a:r>
          </a:p>
        </p:txBody>
      </p:sp>
      <p:sp>
        <p:nvSpPr>
          <p:cNvPr id="13" name="Isosceles Triangle 12"/>
          <p:cNvSpPr/>
          <p:nvPr/>
        </p:nvSpPr>
        <p:spPr>
          <a:xfrm>
            <a:off x="6710338" y="4232299"/>
            <a:ext cx="357190" cy="35719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ln>
                  <a:solidFill>
                    <a:schemeClr val="tx1"/>
                  </a:solidFill>
                </a:ln>
              </a:rPr>
              <a:t>6</a:t>
            </a:r>
          </a:p>
        </p:txBody>
      </p:sp>
      <p:sp>
        <p:nvSpPr>
          <p:cNvPr id="14" name="Isosceles Triangle 13"/>
          <p:cNvSpPr/>
          <p:nvPr/>
        </p:nvSpPr>
        <p:spPr>
          <a:xfrm>
            <a:off x="7353280" y="4660927"/>
            <a:ext cx="357190" cy="35719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ln>
                  <a:solidFill>
                    <a:schemeClr val="tx1"/>
                  </a:solidFill>
                </a:ln>
              </a:rPr>
              <a:t>8</a:t>
            </a:r>
          </a:p>
        </p:txBody>
      </p:sp>
      <p:sp>
        <p:nvSpPr>
          <p:cNvPr id="15" name="Isosceles Triangle 14"/>
          <p:cNvSpPr/>
          <p:nvPr/>
        </p:nvSpPr>
        <p:spPr>
          <a:xfrm>
            <a:off x="6853214" y="4446613"/>
            <a:ext cx="357190" cy="35719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200" dirty="0">
                <a:ln>
                  <a:solidFill>
                    <a:schemeClr val="tx1"/>
                  </a:solidFill>
                </a:ln>
              </a:rPr>
              <a:t>7</a:t>
            </a:r>
          </a:p>
        </p:txBody>
      </p:sp>
      <p:sp>
        <p:nvSpPr>
          <p:cNvPr id="16" name="Isosceles Triangle 15"/>
          <p:cNvSpPr/>
          <p:nvPr/>
        </p:nvSpPr>
        <p:spPr>
          <a:xfrm>
            <a:off x="7424718" y="4375175"/>
            <a:ext cx="357190" cy="35719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dirty="0">
                <a:ln>
                  <a:solidFill>
                    <a:schemeClr val="tx1"/>
                  </a:solidFill>
                </a:ln>
              </a:rPr>
              <a:t>9</a:t>
            </a:r>
          </a:p>
        </p:txBody>
      </p:sp>
      <p:sp>
        <p:nvSpPr>
          <p:cNvPr id="17" name="Isosceles Triangle 16"/>
          <p:cNvSpPr/>
          <p:nvPr/>
        </p:nvSpPr>
        <p:spPr>
          <a:xfrm>
            <a:off x="6973863" y="4137763"/>
            <a:ext cx="677114" cy="285806"/>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r-HR" sz="1200" dirty="0" smtClean="0">
                <a:ln>
                  <a:solidFill>
                    <a:schemeClr val="tx1"/>
                  </a:solidFill>
                </a:ln>
              </a:rPr>
              <a:t>10</a:t>
            </a:r>
            <a:endParaRPr lang="hr-HR" sz="1200" dirty="0">
              <a:ln>
                <a:solidFill>
                  <a:schemeClr val="tx1"/>
                </a:solidFill>
              </a:ln>
            </a:endParaRPr>
          </a:p>
        </p:txBody>
      </p:sp>
      <p:pic>
        <p:nvPicPr>
          <p:cNvPr id="2" name="Slika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426" y="2144646"/>
            <a:ext cx="7234428" cy="4320206"/>
          </a:xfrm>
          <a:prstGeom prst="rect">
            <a:avLst/>
          </a:prstGeom>
        </p:spPr>
      </p:pic>
      <p:pic>
        <p:nvPicPr>
          <p:cNvPr id="4" name="Slika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590" y="2307447"/>
            <a:ext cx="7471410" cy="3946437"/>
          </a:xfrm>
          <a:prstGeom prst="rect">
            <a:avLst/>
          </a:prstGeom>
        </p:spPr>
      </p:pic>
      <p:pic>
        <p:nvPicPr>
          <p:cNvPr id="5" name="Slika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1432" y="2224855"/>
            <a:ext cx="7277422" cy="4239997"/>
          </a:xfrm>
          <a:prstGeom prst="rect">
            <a:avLst/>
          </a:prstGeom>
        </p:spPr>
      </p:pic>
      <p:pic>
        <p:nvPicPr>
          <p:cNvPr id="8" name="Slika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5255" y="2272388"/>
            <a:ext cx="7403599" cy="4064721"/>
          </a:xfrm>
          <a:prstGeom prst="rect">
            <a:avLst/>
          </a:prstGeom>
        </p:spPr>
      </p:pic>
      <p:pic>
        <p:nvPicPr>
          <p:cNvPr id="19" name="Slika 18"/>
          <p:cNvPicPr>
            <a:picLocks noChangeAspect="1"/>
          </p:cNvPicPr>
          <p:nvPr/>
        </p:nvPicPr>
        <p:blipFill>
          <a:blip r:embed="rId8"/>
          <a:stretch>
            <a:fillRect/>
          </a:stretch>
        </p:blipFill>
        <p:spPr>
          <a:xfrm>
            <a:off x="4881432" y="2805072"/>
            <a:ext cx="7277422" cy="2854453"/>
          </a:xfrm>
          <a:prstGeom prst="rect">
            <a:avLst/>
          </a:prstGeom>
        </p:spPr>
      </p:pic>
      <p:pic>
        <p:nvPicPr>
          <p:cNvPr id="20" name="Slika 19"/>
          <p:cNvPicPr>
            <a:picLocks noChangeAspect="1"/>
          </p:cNvPicPr>
          <p:nvPr/>
        </p:nvPicPr>
        <p:blipFill>
          <a:blip r:embed="rId9"/>
          <a:stretch>
            <a:fillRect/>
          </a:stretch>
        </p:blipFill>
        <p:spPr>
          <a:xfrm>
            <a:off x="5067301" y="2146646"/>
            <a:ext cx="6772792" cy="4503104"/>
          </a:xfrm>
          <a:prstGeom prst="rect">
            <a:avLst/>
          </a:prstGeom>
        </p:spPr>
      </p:pic>
      <p:pic>
        <p:nvPicPr>
          <p:cNvPr id="21" name="Slika 20"/>
          <p:cNvPicPr>
            <a:picLocks noChangeAspect="1"/>
          </p:cNvPicPr>
          <p:nvPr/>
        </p:nvPicPr>
        <p:blipFill>
          <a:blip r:embed="rId10"/>
          <a:stretch>
            <a:fillRect/>
          </a:stretch>
        </p:blipFill>
        <p:spPr>
          <a:xfrm>
            <a:off x="5745925" y="681109"/>
            <a:ext cx="3537234" cy="5959371"/>
          </a:xfrm>
          <a:prstGeom prst="rect">
            <a:avLst/>
          </a:prstGeom>
        </p:spPr>
      </p:pic>
    </p:spTree>
    <p:extLst>
      <p:ext uri="{BB962C8B-B14F-4D97-AF65-F5344CB8AC3E}">
        <p14:creationId xmlns:p14="http://schemas.microsoft.com/office/powerpoint/2010/main" val="2579389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1"/>
                                        </p:tgtEl>
                                      </p:cBhvr>
                                    </p:animEffect>
                                    <p:set>
                                      <p:cBhvr>
                                        <p:cTn id="21" dur="1" fill="hold">
                                          <p:stCondLst>
                                            <p:cond delay="499"/>
                                          </p:stCondLst>
                                        </p:cTn>
                                        <p:tgtEl>
                                          <p:spTgt spid="2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bg/>
                                          </p:spTgt>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2"/>
                                        </p:tgtEl>
                                      </p:cBhvr>
                                    </p:animEffect>
                                    <p:set>
                                      <p:cBhvr>
                                        <p:cTn id="50" dur="1" fill="hold">
                                          <p:stCondLst>
                                            <p:cond delay="499"/>
                                          </p:stCondLst>
                                        </p:cTn>
                                        <p:tgtEl>
                                          <p:spTgt spid="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
                                        </p:tgtEl>
                                      </p:cBhvr>
                                    </p:animEffect>
                                    <p:set>
                                      <p:cBhvr>
                                        <p:cTn id="91" dur="1" fill="hold">
                                          <p:stCondLst>
                                            <p:cond delay="499"/>
                                          </p:stCondLst>
                                        </p:cTn>
                                        <p:tgtEl>
                                          <p:spTgt spid="4"/>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15"/>
                                        </p:tgtEl>
                                        <p:attrNameLst>
                                          <p:attrName>style.visibility</p:attrName>
                                        </p:attrNameLst>
                                      </p:cBhvr>
                                      <p:to>
                                        <p:strVal val="visible"/>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20"/>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20"/>
                                        </p:tgtEl>
                                      </p:cBhvr>
                                    </p:animEffect>
                                    <p:set>
                                      <p:cBhvr>
                                        <p:cTn id="108" dur="1" fill="hold">
                                          <p:stCondLst>
                                            <p:cond delay="499"/>
                                          </p:stCondLst>
                                        </p:cTn>
                                        <p:tgtEl>
                                          <p:spTgt spid="20"/>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0" presetClass="exit" presetSubtype="0" fill="hold" nodeType="clickEffect">
                                  <p:stCondLst>
                                    <p:cond delay="0"/>
                                  </p:stCondLst>
                                  <p:childTnLst>
                                    <p:animEffect transition="out" filter="fade">
                                      <p:cBhvr>
                                        <p:cTn id="124" dur="500"/>
                                        <p:tgtEl>
                                          <p:spTgt spid="5"/>
                                        </p:tgtEl>
                                      </p:cBhvr>
                                    </p:animEffect>
                                    <p:set>
                                      <p:cBhvr>
                                        <p:cTn id="125" dur="1" fill="hold">
                                          <p:stCondLst>
                                            <p:cond delay="499"/>
                                          </p:stCondLst>
                                        </p:cTn>
                                        <p:tgtEl>
                                          <p:spTgt spid="5"/>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16"/>
                                        </p:tgtEl>
                                        <p:attrNameLst>
                                          <p:attrName>style.visibility</p:attrName>
                                        </p:attrNameLst>
                                      </p:cBhvr>
                                      <p:to>
                                        <p:strVal val="visible"/>
                                      </p:to>
                                    </p:se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nodeType="clickEffect">
                                  <p:stCondLst>
                                    <p:cond delay="0"/>
                                  </p:stCondLst>
                                  <p:childTnLst>
                                    <p:set>
                                      <p:cBhvr>
                                        <p:cTn id="137" dur="1" fill="hold">
                                          <p:stCondLst>
                                            <p:cond delay="0"/>
                                          </p:stCondLst>
                                        </p:cTn>
                                        <p:tgtEl>
                                          <p:spTgt spid="19"/>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nodeType="clickEffect">
                                  <p:stCondLst>
                                    <p:cond delay="0"/>
                                  </p:stCondLst>
                                  <p:childTnLst>
                                    <p:animEffect transition="out" filter="fade">
                                      <p:cBhvr>
                                        <p:cTn id="141" dur="500"/>
                                        <p:tgtEl>
                                          <p:spTgt spid="19"/>
                                        </p:tgtEl>
                                      </p:cBhvr>
                                    </p:animEffect>
                                    <p:set>
                                      <p:cBhvr>
                                        <p:cTn id="142" dur="1" fill="hold">
                                          <p:stCondLst>
                                            <p:cond delay="499"/>
                                          </p:stCondLst>
                                        </p:cTn>
                                        <p:tgtEl>
                                          <p:spTgt spid="19"/>
                                        </p:tgtEl>
                                        <p:attrNameLst>
                                          <p:attrName>style.visibility</p:attrName>
                                        </p:attrNameLst>
                                      </p:cBhvr>
                                      <p:to>
                                        <p:strVal val="hidden"/>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ntr" presetSubtype="0" fill="hold" nodeType="clickEffect">
                                  <p:stCondLst>
                                    <p:cond delay="0"/>
                                  </p:stCondLst>
                                  <p:childTnLst>
                                    <p:set>
                                      <p:cBhvr>
                                        <p:cTn id="146" dur="1" fill="hold">
                                          <p:stCondLst>
                                            <p:cond delay="0"/>
                                          </p:stCondLst>
                                        </p:cTn>
                                        <p:tgtEl>
                                          <p:spTgt spid="1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1295</Words>
  <Application>Microsoft Office PowerPoint</Application>
  <PresentationFormat>Široki zaslon</PresentationFormat>
  <Paragraphs>166</Paragraphs>
  <Slides>17</Slides>
  <Notes>13</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17</vt:i4>
      </vt:variant>
    </vt:vector>
  </HeadingPairs>
  <TitlesOfParts>
    <vt:vector size="23" baseType="lpstr">
      <vt:lpstr>Arial</vt:lpstr>
      <vt:lpstr>Calibri</vt:lpstr>
      <vt:lpstr>Calibri Light</vt:lpstr>
      <vt:lpstr>Nunito</vt:lpstr>
      <vt:lpstr>Wingdings</vt:lpstr>
      <vt:lpstr>Tema sustava Office</vt:lpstr>
      <vt:lpstr>PowerPoint prezentacija</vt:lpstr>
      <vt:lpstr>Što su litosferne ploče? Kakvi su pokreti ploča u prostoru Azije?</vt:lpstr>
      <vt:lpstr>PowerPoint prezentacija</vt:lpstr>
      <vt:lpstr>Pacifički vatreni prsten</vt:lpstr>
      <vt:lpstr>Četiri reljefne cjeline:</vt:lpstr>
      <vt:lpstr>Prastara visočja - štitovi i platforme</vt:lpstr>
      <vt:lpstr>PowerPoint prezentacija</vt:lpstr>
      <vt:lpstr>Stara gromadna gorja</vt:lpstr>
      <vt:lpstr>Mlade ulančane planine</vt:lpstr>
      <vt:lpstr>Visoravni</vt:lpstr>
      <vt:lpstr>Nizine</vt:lpstr>
      <vt:lpstr>PowerPoint prezentacija</vt:lpstr>
      <vt:lpstr>Gustoća naseljenosti u Aziji</vt:lpstr>
      <vt:lpstr>Život na rubu- Vatreni prsten</vt:lpstr>
      <vt:lpstr>Dubokomorski jarci</vt:lpstr>
      <vt:lpstr>Pacifički vatreni prsten</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Korisnik</dc:creator>
  <cp:lastModifiedBy>Korisnik</cp:lastModifiedBy>
  <cp:revision>25</cp:revision>
  <dcterms:created xsi:type="dcterms:W3CDTF">2021-04-28T06:51:19Z</dcterms:created>
  <dcterms:modified xsi:type="dcterms:W3CDTF">2021-05-10T19:50:46Z</dcterms:modified>
</cp:coreProperties>
</file>